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7"/>
  </p:notesMasterIdLst>
  <p:sldIdLst>
    <p:sldId id="256" r:id="rId2"/>
    <p:sldId id="268" r:id="rId3"/>
    <p:sldId id="269" r:id="rId4"/>
    <p:sldId id="257" r:id="rId5"/>
    <p:sldId id="263" r:id="rId6"/>
    <p:sldId id="264" r:id="rId7"/>
    <p:sldId id="284" r:id="rId8"/>
    <p:sldId id="285" r:id="rId9"/>
    <p:sldId id="258" r:id="rId10"/>
    <p:sldId id="273" r:id="rId11"/>
    <p:sldId id="274" r:id="rId12"/>
    <p:sldId id="275" r:id="rId13"/>
    <p:sldId id="276" r:id="rId14"/>
    <p:sldId id="266" r:id="rId15"/>
    <p:sldId id="272" r:id="rId16"/>
    <p:sldId id="271" r:id="rId17"/>
    <p:sldId id="265" r:id="rId18"/>
    <p:sldId id="277" r:id="rId19"/>
    <p:sldId id="262" r:id="rId20"/>
    <p:sldId id="278" r:id="rId21"/>
    <p:sldId id="286" r:id="rId22"/>
    <p:sldId id="287" r:id="rId23"/>
    <p:sldId id="288" r:id="rId24"/>
    <p:sldId id="289" r:id="rId25"/>
    <p:sldId id="283" r:id="rId2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i6kJ5rYII83d96koJmucxv/7U3L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E3B1C0-1A44-433B-A4E8-A938C06F6903}" v="14" dt="2024-02-11T06:06:09.9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94660"/>
  </p:normalViewPr>
  <p:slideViewPr>
    <p:cSldViewPr>
      <p:cViewPr varScale="1">
        <p:scale>
          <a:sx n="78" d="100"/>
          <a:sy n="78" d="100"/>
        </p:scale>
        <p:origin x="1373"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customschemas.google.com/relationships/presentationmetadata" Target="meta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9912947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59904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2cb8fd6a18_0_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2cb8fd6a18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g22cb8fd6a18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7"/>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7"/>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37"/>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7"/>
          <p:cNvSpPr txBox="1">
            <a:spLocks noGrp="1"/>
          </p:cNvSpPr>
          <p:nvPr>
            <p:ph type="body" idx="1"/>
          </p:nvPr>
        </p:nvSpPr>
        <p:spPr>
          <a:xfrm rot="5400000">
            <a:off x="623094" y="370681"/>
            <a:ext cx="5811838"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3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3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8"/>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8"/>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2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9"/>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9"/>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2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0"/>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30"/>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0"/>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3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3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1"/>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31"/>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1"/>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1"/>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1"/>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2"/>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3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34"/>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34"/>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34"/>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3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35"/>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35"/>
          <p:cNvSpPr>
            <a:spLocks noGrp="1"/>
          </p:cNvSpPr>
          <p:nvPr>
            <p:ph type="pic" idx="2"/>
          </p:nvPr>
        </p:nvSpPr>
        <p:spPr>
          <a:xfrm>
            <a:off x="3887391" y="987426"/>
            <a:ext cx="4629150" cy="4873625"/>
          </a:xfrm>
          <a:prstGeom prst="rect">
            <a:avLst/>
          </a:prstGeom>
          <a:noFill/>
          <a:ln>
            <a:noFill/>
          </a:ln>
        </p:spPr>
      </p:sp>
      <p:sp>
        <p:nvSpPr>
          <p:cNvPr id="68" name="Google Shape;68;p35"/>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3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36"/>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36"/>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3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6"/>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6"/>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oleObject" Target="../embeddings/oleObject1.bin"/><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
          <p:cNvPicPr preferRelativeResize="0"/>
          <p:nvPr/>
        </p:nvPicPr>
        <p:blipFill rotWithShape="1">
          <a:blip r:embed="rId3">
            <a:alphaModFix/>
          </a:blip>
          <a:srcRect/>
          <a:stretch/>
        </p:blipFill>
        <p:spPr>
          <a:xfrm>
            <a:off x="108244" y="128368"/>
            <a:ext cx="1452640" cy="1455124"/>
          </a:xfrm>
          <a:prstGeom prst="rect">
            <a:avLst/>
          </a:prstGeom>
          <a:noFill/>
          <a:ln>
            <a:noFill/>
          </a:ln>
        </p:spPr>
      </p:pic>
      <p:pic>
        <p:nvPicPr>
          <p:cNvPr id="89" name="Google Shape;89;p1" descr="Anna University - Wikipedia"/>
          <p:cNvPicPr preferRelativeResize="0"/>
          <p:nvPr/>
        </p:nvPicPr>
        <p:blipFill rotWithShape="1">
          <a:blip r:embed="rId4">
            <a:alphaModFix/>
          </a:blip>
          <a:srcRect/>
          <a:stretch/>
        </p:blipFill>
        <p:spPr>
          <a:xfrm>
            <a:off x="7583116" y="196048"/>
            <a:ext cx="1306884" cy="1387443"/>
          </a:xfrm>
          <a:prstGeom prst="rect">
            <a:avLst/>
          </a:prstGeom>
          <a:noFill/>
          <a:ln>
            <a:noFill/>
          </a:ln>
        </p:spPr>
      </p:pic>
      <p:sp>
        <p:nvSpPr>
          <p:cNvPr id="90" name="Google Shape;90;p1"/>
          <p:cNvSpPr txBox="1"/>
          <p:nvPr/>
        </p:nvSpPr>
        <p:spPr>
          <a:xfrm>
            <a:off x="1246551" y="1800692"/>
            <a:ext cx="6650898" cy="43088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200" b="1" i="0" u="none" strike="noStrike" cap="none" dirty="0">
                <a:solidFill>
                  <a:srgbClr val="C00000"/>
                </a:solidFill>
                <a:latin typeface="Times New Roman"/>
                <a:ea typeface="Times New Roman"/>
                <a:cs typeface="Times New Roman"/>
                <a:sym typeface="Times New Roman"/>
              </a:rPr>
              <a:t>Department of Computer Science and Engineering </a:t>
            </a:r>
            <a:endParaRPr sz="2200" b="1" dirty="0">
              <a:solidFill>
                <a:srgbClr val="C00000"/>
              </a:solidFill>
              <a:latin typeface="Calibri"/>
              <a:ea typeface="Calibri"/>
              <a:cs typeface="Calibri"/>
              <a:sym typeface="Calibri"/>
            </a:endParaRPr>
          </a:p>
        </p:txBody>
      </p:sp>
      <p:sp>
        <p:nvSpPr>
          <p:cNvPr id="91" name="Google Shape;91;p1"/>
          <p:cNvSpPr txBox="1"/>
          <p:nvPr/>
        </p:nvSpPr>
        <p:spPr>
          <a:xfrm>
            <a:off x="-21418" y="2290269"/>
            <a:ext cx="9144000" cy="954067"/>
          </a:xfrm>
          <a:prstGeom prst="rect">
            <a:avLst/>
          </a:prstGeom>
          <a:noFill/>
          <a:ln>
            <a:noFill/>
          </a:ln>
        </p:spPr>
        <p:txBody>
          <a:bodyPr spcFirstLastPara="1" wrap="square" lIns="91425" tIns="45700" rIns="91425" bIns="45700" anchor="t" anchorCtr="0">
            <a:spAutoFit/>
          </a:bodyPr>
          <a:lstStyle/>
          <a:p>
            <a:pPr lvl="0" algn="ctr"/>
            <a:r>
              <a:rPr lang="en-US" sz="2800" b="1" dirty="0">
                <a:latin typeface="Times New Roman" pitchFamily="18" charset="0"/>
                <a:cs typeface="Times New Roman" pitchFamily="18" charset="0"/>
              </a:rPr>
              <a:t>Cost-Effectively Searchable Blackbox Data with </a:t>
            </a:r>
            <a:r>
              <a:rPr lang="en-US" sz="2800" b="1" dirty="0" err="1">
                <a:latin typeface="Times New Roman" pitchFamily="18" charset="0"/>
                <a:cs typeface="Times New Roman" pitchFamily="18" charset="0"/>
              </a:rPr>
              <a:t>Unlinkability</a:t>
            </a:r>
            <a:r>
              <a:rPr lang="en-US" sz="2800" b="1" dirty="0">
                <a:latin typeface="Times New Roman" pitchFamily="18" charset="0"/>
                <a:cs typeface="Times New Roman" pitchFamily="18" charset="0"/>
              </a:rPr>
              <a:t> Based on Public Blockchain</a:t>
            </a:r>
            <a:endParaRPr lang="en-US" sz="2800" b="1"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93" name="Google Shape;93;p1"/>
          <p:cNvSpPr txBox="1"/>
          <p:nvPr/>
        </p:nvSpPr>
        <p:spPr>
          <a:xfrm>
            <a:off x="2036192" y="3244336"/>
            <a:ext cx="4802820"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dirty="0">
                <a:solidFill>
                  <a:schemeClr val="dk1"/>
                </a:solidFill>
                <a:latin typeface="Times New Roman"/>
                <a:ea typeface="Times New Roman"/>
                <a:cs typeface="Times New Roman"/>
                <a:sym typeface="Times New Roman"/>
              </a:rPr>
              <a:t>Team Members Name / Register Number</a:t>
            </a:r>
            <a:endParaRPr sz="1800" b="1" dirty="0">
              <a:solidFill>
                <a:schemeClr val="dk1"/>
              </a:solidFill>
              <a:latin typeface="Times New Roman"/>
              <a:ea typeface="Times New Roman"/>
              <a:cs typeface="Times New Roman"/>
              <a:sym typeface="Times New Roman"/>
            </a:endParaRPr>
          </a:p>
        </p:txBody>
      </p:sp>
      <p:pic>
        <p:nvPicPr>
          <p:cNvPr id="95" name="Google Shape;95;p1"/>
          <p:cNvPicPr preferRelativeResize="0"/>
          <p:nvPr/>
        </p:nvPicPr>
        <p:blipFill rotWithShape="1">
          <a:blip r:embed="rId5">
            <a:alphaModFix/>
          </a:blip>
          <a:srcRect/>
          <a:stretch/>
        </p:blipFill>
        <p:spPr>
          <a:xfrm>
            <a:off x="1297351" y="128368"/>
            <a:ext cx="6285765" cy="1522578"/>
          </a:xfrm>
          <a:prstGeom prst="rect">
            <a:avLst/>
          </a:prstGeom>
          <a:noFill/>
          <a:ln>
            <a:noFill/>
          </a:ln>
        </p:spPr>
      </p:pic>
      <p:sp>
        <p:nvSpPr>
          <p:cNvPr id="2" name="Rectangle 1"/>
          <p:cNvSpPr/>
          <p:nvPr/>
        </p:nvSpPr>
        <p:spPr>
          <a:xfrm>
            <a:off x="1704034" y="3751409"/>
            <a:ext cx="5472398" cy="984885"/>
          </a:xfrm>
          <a:prstGeom prst="rect">
            <a:avLst/>
          </a:prstGeom>
        </p:spPr>
        <p:txBody>
          <a:bodyPr wrap="square">
            <a:spAutoFit/>
          </a:bodyPr>
          <a:lstStyle/>
          <a:p>
            <a:pPr lvl="0">
              <a:spcBef>
                <a:spcPts val="600"/>
              </a:spcBef>
              <a:buSzPts val="3220"/>
            </a:pPr>
            <a:r>
              <a:rPr lang="fi-FI" sz="1600" dirty="0">
                <a:latin typeface="Times New Roman"/>
                <a:cs typeface="Times New Roman"/>
                <a:sym typeface="Times New Roman"/>
              </a:rPr>
              <a:t>BHUSETTY SAI MUKESH                          </a:t>
            </a:r>
            <a:r>
              <a:rPr lang="fi-FI" sz="1600" dirty="0">
                <a:latin typeface="Times New Roman"/>
                <a:ea typeface="Times New Roman"/>
                <a:cs typeface="Times New Roman"/>
                <a:sym typeface="Times New Roman"/>
              </a:rPr>
              <a:t>  - 211420104040</a:t>
            </a:r>
          </a:p>
          <a:p>
            <a:pPr lvl="0">
              <a:spcBef>
                <a:spcPts val="600"/>
              </a:spcBef>
              <a:buSzPts val="3220"/>
            </a:pPr>
            <a:r>
              <a:rPr lang="fi-FI" sz="1600" dirty="0">
                <a:latin typeface="Times New Roman"/>
                <a:cs typeface="Times New Roman"/>
                <a:sym typeface="Times New Roman"/>
              </a:rPr>
              <a:t>PODALAKURU HARTHIK                            - 211420104193</a:t>
            </a:r>
          </a:p>
          <a:p>
            <a:pPr lvl="0">
              <a:spcBef>
                <a:spcPts val="600"/>
              </a:spcBef>
              <a:buSzPts val="3220"/>
            </a:pPr>
            <a:r>
              <a:rPr lang="fi-FI" sz="1600" dirty="0">
                <a:latin typeface="Times New Roman"/>
                <a:ea typeface="Times New Roman"/>
                <a:cs typeface="Times New Roman"/>
                <a:sym typeface="Times New Roman"/>
              </a:rPr>
              <a:t>VINJAMURU ROOPSAI                                 - 211420104307</a:t>
            </a:r>
            <a:endParaRPr lang="en-IN" sz="1600" dirty="0"/>
          </a:p>
        </p:txBody>
      </p:sp>
      <p:sp>
        <p:nvSpPr>
          <p:cNvPr id="4" name="TextBox 3">
            <a:extLst>
              <a:ext uri="{FF2B5EF4-FFF2-40B4-BE49-F238E27FC236}">
                <a16:creationId xmlns:a16="http://schemas.microsoft.com/office/drawing/2014/main" id="{251562E0-3EEB-9958-83DD-F9F12281EA23}"/>
              </a:ext>
            </a:extLst>
          </p:cNvPr>
          <p:cNvSpPr txBox="1"/>
          <p:nvPr/>
        </p:nvSpPr>
        <p:spPr>
          <a:xfrm>
            <a:off x="539551" y="5008267"/>
            <a:ext cx="3672408" cy="369332"/>
          </a:xfrm>
          <a:prstGeom prst="rect">
            <a:avLst/>
          </a:prstGeom>
          <a:noFill/>
        </p:spPr>
        <p:txBody>
          <a:bodyPr wrap="square">
            <a:spAutoFit/>
          </a:bodyPr>
          <a:lstStyle/>
          <a:p>
            <a:pPr marL="0" marR="0" lvl="0" indent="0" algn="l" rtl="0">
              <a:spcBef>
                <a:spcPts val="0"/>
              </a:spcBef>
              <a:spcAft>
                <a:spcPts val="0"/>
              </a:spcAft>
              <a:buNone/>
            </a:pPr>
            <a:r>
              <a:rPr lang="en-US" sz="1800" b="1" dirty="0">
                <a:solidFill>
                  <a:schemeClr val="dk1"/>
                </a:solidFill>
                <a:latin typeface="Times New Roman"/>
                <a:ea typeface="Times New Roman"/>
                <a:cs typeface="Times New Roman"/>
                <a:sym typeface="Times New Roman"/>
              </a:rPr>
              <a:t>Guide Name &amp; Designation</a:t>
            </a:r>
            <a:r>
              <a:rPr lang="en-US" sz="1400" b="1" dirty="0">
                <a:solidFill>
                  <a:schemeClr val="dk1"/>
                </a:solidFill>
                <a:latin typeface="Times New Roman"/>
                <a:ea typeface="Times New Roman"/>
                <a:cs typeface="Times New Roman"/>
                <a:sym typeface="Times New Roman"/>
              </a:rPr>
              <a:t>	</a:t>
            </a:r>
          </a:p>
        </p:txBody>
      </p:sp>
      <p:sp>
        <p:nvSpPr>
          <p:cNvPr id="7" name="TextBox 6">
            <a:extLst>
              <a:ext uri="{FF2B5EF4-FFF2-40B4-BE49-F238E27FC236}">
                <a16:creationId xmlns:a16="http://schemas.microsoft.com/office/drawing/2014/main" id="{EE8CC645-7998-94DC-47DC-8A6AD438C724}"/>
              </a:ext>
            </a:extLst>
          </p:cNvPr>
          <p:cNvSpPr txBox="1"/>
          <p:nvPr/>
        </p:nvSpPr>
        <p:spPr>
          <a:xfrm>
            <a:off x="4788024" y="5011040"/>
            <a:ext cx="4101976" cy="369332"/>
          </a:xfrm>
          <a:prstGeom prst="rect">
            <a:avLst/>
          </a:prstGeom>
          <a:noFill/>
        </p:spPr>
        <p:txBody>
          <a:bodyPr wrap="square">
            <a:spAutoFit/>
          </a:bodyPr>
          <a:lstStyle/>
          <a:p>
            <a:pPr marL="0" marR="0" lvl="0" indent="0" algn="l" rtl="0">
              <a:spcBef>
                <a:spcPts val="0"/>
              </a:spcBef>
              <a:spcAft>
                <a:spcPts val="0"/>
              </a:spcAft>
              <a:buNone/>
            </a:pPr>
            <a:r>
              <a:rPr lang="en-US" sz="1800" b="1" dirty="0">
                <a:solidFill>
                  <a:schemeClr val="dk1"/>
                </a:solidFill>
                <a:latin typeface="Times New Roman"/>
                <a:ea typeface="Times New Roman"/>
                <a:cs typeface="Times New Roman"/>
                <a:sym typeface="Times New Roman"/>
              </a:rPr>
              <a:t>Coordinator Name &amp; Designation</a:t>
            </a:r>
          </a:p>
        </p:txBody>
      </p:sp>
      <p:sp>
        <p:nvSpPr>
          <p:cNvPr id="5" name="TextBox 4">
            <a:extLst>
              <a:ext uri="{FF2B5EF4-FFF2-40B4-BE49-F238E27FC236}">
                <a16:creationId xmlns:a16="http://schemas.microsoft.com/office/drawing/2014/main" id="{3417C7D8-7E20-B335-7435-13A071098C87}"/>
              </a:ext>
            </a:extLst>
          </p:cNvPr>
          <p:cNvSpPr txBox="1"/>
          <p:nvPr/>
        </p:nvSpPr>
        <p:spPr>
          <a:xfrm>
            <a:off x="539551" y="5510083"/>
            <a:ext cx="3960441" cy="338554"/>
          </a:xfrm>
          <a:prstGeom prst="rect">
            <a:avLst/>
          </a:prstGeom>
          <a:noFill/>
        </p:spPr>
        <p:txBody>
          <a:bodyPr wrap="square">
            <a:spAutoFit/>
          </a:bodyPr>
          <a:lstStyle/>
          <a:p>
            <a:r>
              <a:rPr lang="en-IN" sz="1600" b="1" dirty="0" err="1">
                <a:latin typeface="Times New Roman" panose="02020603050405020304" pitchFamily="18" charset="0"/>
                <a:cs typeface="Times New Roman" panose="02020603050405020304" pitchFamily="18" charset="0"/>
              </a:rPr>
              <a:t>Dr.PJ.SATHISH</a:t>
            </a:r>
            <a:r>
              <a:rPr lang="en-IN" sz="1600" b="1" dirty="0">
                <a:latin typeface="Times New Roman" panose="02020603050405020304" pitchFamily="18" charset="0"/>
                <a:cs typeface="Times New Roman" panose="02020603050405020304" pitchFamily="18" charset="0"/>
              </a:rPr>
              <a:t> KUMAR, </a:t>
            </a:r>
            <a:r>
              <a:rPr lang="en-IN" sz="1600" b="1" dirty="0" err="1">
                <a:latin typeface="Times New Roman" panose="02020603050405020304" pitchFamily="18" charset="0"/>
                <a:cs typeface="Times New Roman" panose="02020603050405020304" pitchFamily="18" charset="0"/>
              </a:rPr>
              <a:t>M.Tech</a:t>
            </a:r>
            <a:r>
              <a:rPr lang="en-IN" sz="1600" b="1" dirty="0">
                <a:latin typeface="Times New Roman" panose="02020603050405020304" pitchFamily="18" charset="0"/>
                <a:cs typeface="Times New Roman" panose="02020603050405020304" pitchFamily="18" charset="0"/>
              </a:rPr>
              <a:t>, Ph.D.,</a:t>
            </a:r>
          </a:p>
        </p:txBody>
      </p:sp>
      <p:sp>
        <p:nvSpPr>
          <p:cNvPr id="9" name="TextBox 8">
            <a:extLst>
              <a:ext uri="{FF2B5EF4-FFF2-40B4-BE49-F238E27FC236}">
                <a16:creationId xmlns:a16="http://schemas.microsoft.com/office/drawing/2014/main" id="{16FA3A03-3FB1-A0C2-D1D8-C02F376FC673}"/>
              </a:ext>
            </a:extLst>
          </p:cNvPr>
          <p:cNvSpPr txBox="1"/>
          <p:nvPr/>
        </p:nvSpPr>
        <p:spPr>
          <a:xfrm>
            <a:off x="4788024" y="5504227"/>
            <a:ext cx="4581832" cy="338554"/>
          </a:xfrm>
          <a:prstGeom prst="rect">
            <a:avLst/>
          </a:prstGeom>
          <a:noFill/>
        </p:spPr>
        <p:txBody>
          <a:bodyPr wrap="square">
            <a:spAutoFit/>
          </a:bodyPr>
          <a:lstStyle/>
          <a:p>
            <a:r>
              <a:rPr lang="en-IN" sz="1600" b="1" dirty="0" err="1">
                <a:latin typeface="Times New Roman" panose="02020603050405020304" pitchFamily="18" charset="0"/>
                <a:cs typeface="Times New Roman" panose="02020603050405020304" pitchFamily="18" charset="0"/>
              </a:rPr>
              <a:t>Dr.N.PUGHAZENDI</a:t>
            </a:r>
            <a:r>
              <a:rPr lang="en-IN" sz="1600" b="1" dirty="0">
                <a:latin typeface="Times New Roman" panose="02020603050405020304" pitchFamily="18" charset="0"/>
                <a:cs typeface="Times New Roman" panose="02020603050405020304" pitchFamily="18" charset="0"/>
              </a:rPr>
              <a:t>, M.E, Ph.D.,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7357F-5674-4583-3522-590BC0303259}"/>
              </a:ext>
            </a:extLst>
          </p:cNvPr>
          <p:cNvSpPr>
            <a:spLocks noGrp="1"/>
          </p:cNvSpPr>
          <p:nvPr>
            <p:ph type="title"/>
          </p:nvPr>
        </p:nvSpPr>
        <p:spPr>
          <a:xfrm>
            <a:off x="539552" y="692696"/>
            <a:ext cx="7886700" cy="1325563"/>
          </a:xfrm>
        </p:spPr>
        <p:txBody>
          <a:bodyPr>
            <a:normAutofit/>
          </a:bodyPr>
          <a:lstStyle/>
          <a:p>
            <a:pPr algn="ctr"/>
            <a:r>
              <a:rPr lang="en-US" sz="3600" dirty="0">
                <a:solidFill>
                  <a:srgbClr val="7030A0"/>
                </a:solidFill>
                <a:latin typeface="Times New Roman" pitchFamily="18" charset="0"/>
                <a:cs typeface="Times New Roman" pitchFamily="18" charset="0"/>
              </a:rPr>
              <a:t>User Module with Video Recording</a:t>
            </a:r>
            <a:br>
              <a:rPr lang="en-US" sz="3600" dirty="0">
                <a:solidFill>
                  <a:srgbClr val="7030A0"/>
                </a:solidFill>
                <a:latin typeface="Times New Roman" pitchFamily="18" charset="0"/>
                <a:cs typeface="Times New Roman" pitchFamily="18" charset="0"/>
              </a:rPr>
            </a:br>
            <a:endParaRPr lang="en-IN" sz="3600" dirty="0">
              <a:solidFill>
                <a:srgbClr val="7030A0"/>
              </a:solidFill>
            </a:endParaRPr>
          </a:p>
        </p:txBody>
      </p:sp>
      <p:sp>
        <p:nvSpPr>
          <p:cNvPr id="5" name="TextBox 4">
            <a:extLst>
              <a:ext uri="{FF2B5EF4-FFF2-40B4-BE49-F238E27FC236}">
                <a16:creationId xmlns:a16="http://schemas.microsoft.com/office/drawing/2014/main" id="{B3ED4BC8-F655-2E49-251B-37C9EE88B637}"/>
              </a:ext>
            </a:extLst>
          </p:cNvPr>
          <p:cNvSpPr txBox="1"/>
          <p:nvPr/>
        </p:nvSpPr>
        <p:spPr>
          <a:xfrm>
            <a:off x="1043608" y="1916832"/>
            <a:ext cx="7056784" cy="3268652"/>
          </a:xfrm>
          <a:prstGeom prst="rect">
            <a:avLst/>
          </a:prstGeom>
          <a:noFill/>
        </p:spPr>
        <p:txBody>
          <a:bodyPr wrap="square">
            <a:spAutoFit/>
          </a:bodyPr>
          <a:lstStyle/>
          <a:p>
            <a:pPr algn="just">
              <a:lnSpc>
                <a:spcPct val="150000"/>
              </a:lnSpc>
            </a:pPr>
            <a:r>
              <a:rPr lang="en-US" sz="2000" dirty="0">
                <a:latin typeface="Times New Roman" pitchFamily="18" charset="0"/>
                <a:cs typeface="Times New Roman" pitchFamily="18" charset="0"/>
              </a:rPr>
              <a:t>Users can maintain records using dashcams in their vehicles, which record and split videos, assigning a hash to each. The system automatically generates black box data for 30-second intervals in accidents and allows manual submission for witnessed accidents. Videos are uploaded to IPFS, with hashes saved in the blockchain. Registered clients can query accident data with legal information, while unauthorized videos are not accessible.</a:t>
            </a:r>
          </a:p>
        </p:txBody>
      </p:sp>
    </p:spTree>
    <p:extLst>
      <p:ext uri="{BB962C8B-B14F-4D97-AF65-F5344CB8AC3E}">
        <p14:creationId xmlns:p14="http://schemas.microsoft.com/office/powerpoint/2010/main" val="1557681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395D6-CCDF-5F18-B2F5-BDE9A36020A3}"/>
              </a:ext>
            </a:extLst>
          </p:cNvPr>
          <p:cNvSpPr>
            <a:spLocks noGrp="1"/>
          </p:cNvSpPr>
          <p:nvPr>
            <p:ph type="title"/>
          </p:nvPr>
        </p:nvSpPr>
        <p:spPr>
          <a:xfrm>
            <a:off x="107504" y="692696"/>
            <a:ext cx="8640960" cy="864096"/>
          </a:xfrm>
        </p:spPr>
        <p:txBody>
          <a:bodyPr>
            <a:noAutofit/>
          </a:bodyPr>
          <a:lstStyle/>
          <a:p>
            <a:pPr algn="ctr"/>
            <a:r>
              <a:rPr lang="en-US" sz="3600" dirty="0">
                <a:solidFill>
                  <a:srgbClr val="7030A0"/>
                </a:solidFill>
                <a:latin typeface="Times New Roman" pitchFamily="18" charset="0"/>
                <a:cs typeface="Times New Roman" pitchFamily="18" charset="0"/>
              </a:rPr>
              <a:t>Search Blackbox Data and Verifications</a:t>
            </a:r>
            <a:br>
              <a:rPr lang="en-US" sz="3600" dirty="0">
                <a:solidFill>
                  <a:srgbClr val="7030A0"/>
                </a:solidFill>
                <a:latin typeface="Times New Roman" pitchFamily="18" charset="0"/>
                <a:cs typeface="Times New Roman" pitchFamily="18" charset="0"/>
              </a:rPr>
            </a:br>
            <a:endParaRPr lang="en-IN" sz="3600" dirty="0">
              <a:solidFill>
                <a:srgbClr val="7030A0"/>
              </a:solidFill>
            </a:endParaRPr>
          </a:p>
        </p:txBody>
      </p:sp>
      <p:sp>
        <p:nvSpPr>
          <p:cNvPr id="5" name="TextBox 4">
            <a:extLst>
              <a:ext uri="{FF2B5EF4-FFF2-40B4-BE49-F238E27FC236}">
                <a16:creationId xmlns:a16="http://schemas.microsoft.com/office/drawing/2014/main" id="{FDBD32F4-0590-1404-5675-07FD1DBB5EBD}"/>
              </a:ext>
            </a:extLst>
          </p:cNvPr>
          <p:cNvSpPr txBox="1"/>
          <p:nvPr/>
        </p:nvSpPr>
        <p:spPr>
          <a:xfrm>
            <a:off x="827584" y="1772816"/>
            <a:ext cx="7200800" cy="2345322"/>
          </a:xfrm>
          <a:prstGeom prst="rect">
            <a:avLst/>
          </a:prstGeom>
          <a:noFill/>
        </p:spPr>
        <p:txBody>
          <a:bodyPr wrap="square">
            <a:spAutoFit/>
          </a:bodyPr>
          <a:lstStyle/>
          <a:p>
            <a:pPr algn="just">
              <a:lnSpc>
                <a:spcPct val="150000"/>
              </a:lnSpc>
            </a:pPr>
            <a:r>
              <a:rPr lang="en-US" sz="2000" dirty="0">
                <a:latin typeface="Times New Roman" pitchFamily="18" charset="0"/>
                <a:cs typeface="Times New Roman" pitchFamily="18" charset="0"/>
              </a:rPr>
              <a:t>The system allows clients to request accident videos by providing details to the service provider. The provider broadcasts the request to users, and if a user has the video, they share its IPFS hash with the provider. The provider verifies the video through the blockchain and shares the hash with the client, ensuring privacy.</a:t>
            </a:r>
          </a:p>
        </p:txBody>
      </p:sp>
    </p:spTree>
    <p:extLst>
      <p:ext uri="{BB962C8B-B14F-4D97-AF65-F5344CB8AC3E}">
        <p14:creationId xmlns:p14="http://schemas.microsoft.com/office/powerpoint/2010/main" val="2977301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F2051-7B78-5310-3665-3B2BBE31F76C}"/>
              </a:ext>
            </a:extLst>
          </p:cNvPr>
          <p:cNvSpPr>
            <a:spLocks noGrp="1"/>
          </p:cNvSpPr>
          <p:nvPr>
            <p:ph type="title"/>
          </p:nvPr>
        </p:nvSpPr>
        <p:spPr>
          <a:xfrm>
            <a:off x="172901" y="452519"/>
            <a:ext cx="8798197" cy="1325563"/>
          </a:xfrm>
        </p:spPr>
        <p:txBody>
          <a:bodyPr>
            <a:noAutofit/>
          </a:bodyPr>
          <a:lstStyle/>
          <a:p>
            <a:pPr algn="ctr"/>
            <a:r>
              <a:rPr lang="en-US" sz="3600" dirty="0">
                <a:solidFill>
                  <a:srgbClr val="7030A0"/>
                </a:solidFill>
                <a:latin typeface="Times New Roman" pitchFamily="18" charset="0"/>
                <a:cs typeface="Times New Roman" pitchFamily="18" charset="0"/>
              </a:rPr>
              <a:t>Verify Merkle Root Hash And Retrieve Video</a:t>
            </a:r>
            <a:br>
              <a:rPr lang="en-US" sz="3600" dirty="0">
                <a:solidFill>
                  <a:srgbClr val="7030A0"/>
                </a:solidFill>
                <a:latin typeface="Times New Roman" pitchFamily="18" charset="0"/>
                <a:cs typeface="Times New Roman" pitchFamily="18" charset="0"/>
              </a:rPr>
            </a:br>
            <a:endParaRPr lang="en-IN" sz="3600" dirty="0">
              <a:solidFill>
                <a:srgbClr val="7030A0"/>
              </a:solidFill>
            </a:endParaRPr>
          </a:p>
        </p:txBody>
      </p:sp>
      <p:sp>
        <p:nvSpPr>
          <p:cNvPr id="5" name="TextBox 4">
            <a:extLst>
              <a:ext uri="{FF2B5EF4-FFF2-40B4-BE49-F238E27FC236}">
                <a16:creationId xmlns:a16="http://schemas.microsoft.com/office/drawing/2014/main" id="{5A62BB5D-9AAD-5B0C-4A51-8594A9F82675}"/>
              </a:ext>
            </a:extLst>
          </p:cNvPr>
          <p:cNvSpPr txBox="1"/>
          <p:nvPr/>
        </p:nvSpPr>
        <p:spPr>
          <a:xfrm>
            <a:off x="467544" y="1793820"/>
            <a:ext cx="7920880" cy="2345322"/>
          </a:xfrm>
          <a:prstGeom prst="rect">
            <a:avLst/>
          </a:prstGeom>
          <a:noFill/>
        </p:spPr>
        <p:txBody>
          <a:bodyPr wrap="square">
            <a:spAutoFit/>
          </a:bodyPr>
          <a:lstStyle/>
          <a:p>
            <a:pPr algn="just">
              <a:lnSpc>
                <a:spcPct val="150000"/>
              </a:lnSpc>
            </a:pPr>
            <a:r>
              <a:rPr lang="en-US" sz="2000" dirty="0">
                <a:latin typeface="Times New Roman" pitchFamily="18" charset="0"/>
                <a:cs typeface="Times New Roman" pitchFamily="18" charset="0"/>
              </a:rPr>
              <a:t>Videos are systematically recorded and stored securely in the IPFS cloud, with unique hashes stored in the blockchain for verification. When a client requests a video, the service provider broadcasts the request. If a user has the video, they provide the IPFS hash to the client, who validates it against the blockchain for retrieval.</a:t>
            </a:r>
          </a:p>
        </p:txBody>
      </p:sp>
    </p:spTree>
    <p:extLst>
      <p:ext uri="{BB962C8B-B14F-4D97-AF65-F5344CB8AC3E}">
        <p14:creationId xmlns:p14="http://schemas.microsoft.com/office/powerpoint/2010/main" val="1071885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543C1-89E0-E176-1C5F-1BCD61B37225}"/>
              </a:ext>
            </a:extLst>
          </p:cNvPr>
          <p:cNvSpPr>
            <a:spLocks noGrp="1"/>
          </p:cNvSpPr>
          <p:nvPr>
            <p:ph type="title"/>
          </p:nvPr>
        </p:nvSpPr>
        <p:spPr>
          <a:xfrm>
            <a:off x="179512" y="620688"/>
            <a:ext cx="7886700" cy="1325563"/>
          </a:xfrm>
        </p:spPr>
        <p:txBody>
          <a:bodyPr>
            <a:normAutofit/>
          </a:bodyPr>
          <a:lstStyle/>
          <a:p>
            <a:pPr algn="ctr"/>
            <a:r>
              <a:rPr lang="en-US" sz="3600" dirty="0">
                <a:solidFill>
                  <a:srgbClr val="7030A0"/>
                </a:solidFill>
                <a:latin typeface="Times New Roman" pitchFamily="18" charset="0"/>
                <a:cs typeface="Times New Roman" pitchFamily="18" charset="0"/>
              </a:rPr>
              <a:t>Merkle Tree</a:t>
            </a:r>
            <a:br>
              <a:rPr lang="en-US" sz="3600" dirty="0">
                <a:solidFill>
                  <a:srgbClr val="7030A0"/>
                </a:solidFill>
                <a:latin typeface="Times New Roman" pitchFamily="18" charset="0"/>
                <a:cs typeface="Times New Roman" pitchFamily="18" charset="0"/>
              </a:rPr>
            </a:br>
            <a:endParaRPr lang="en-IN" sz="3600" dirty="0">
              <a:solidFill>
                <a:srgbClr val="7030A0"/>
              </a:solidFill>
            </a:endParaRPr>
          </a:p>
        </p:txBody>
      </p:sp>
      <p:sp>
        <p:nvSpPr>
          <p:cNvPr id="5" name="TextBox 4">
            <a:extLst>
              <a:ext uri="{FF2B5EF4-FFF2-40B4-BE49-F238E27FC236}">
                <a16:creationId xmlns:a16="http://schemas.microsoft.com/office/drawing/2014/main" id="{9E3859D6-A04E-2767-12FE-C08FC7B79661}"/>
              </a:ext>
            </a:extLst>
          </p:cNvPr>
          <p:cNvSpPr txBox="1"/>
          <p:nvPr/>
        </p:nvSpPr>
        <p:spPr>
          <a:xfrm>
            <a:off x="988690" y="2060848"/>
            <a:ext cx="7166620" cy="2345322"/>
          </a:xfrm>
          <a:prstGeom prst="rect">
            <a:avLst/>
          </a:prstGeom>
          <a:noFill/>
        </p:spPr>
        <p:txBody>
          <a:bodyPr wrap="square">
            <a:spAutoFit/>
          </a:bodyPr>
          <a:lstStyle/>
          <a:p>
            <a:pPr algn="just">
              <a:lnSpc>
                <a:spcPct val="150000"/>
              </a:lnSpc>
            </a:pPr>
            <a:r>
              <a:rPr lang="en-US" sz="2000" dirty="0">
                <a:latin typeface="Times New Roman" pitchFamily="18" charset="0"/>
                <a:cs typeface="Times New Roman" pitchFamily="18" charset="0"/>
              </a:rPr>
              <a:t>A Merkle Tree is a data structure used to verify large </a:t>
            </a:r>
            <a:r>
              <a:rPr lang="en-US" sz="2000" dirty="0" err="1">
                <a:latin typeface="Times New Roman" pitchFamily="18" charset="0"/>
                <a:cs typeface="Times New Roman" pitchFamily="18" charset="0"/>
              </a:rPr>
              <a:t>datasets'</a:t>
            </a:r>
            <a:r>
              <a:rPr lang="en-US" sz="2000" dirty="0">
                <a:latin typeface="Times New Roman" pitchFamily="18" charset="0"/>
                <a:cs typeface="Times New Roman" pitchFamily="18" charset="0"/>
              </a:rPr>
              <a:t> integrity efficiently by hashing data blocks and combining them into a single hash, the Merkle Root. This root hash represents the entire dataset's integrity, useful in the </a:t>
            </a:r>
            <a:r>
              <a:rPr lang="en-US" sz="2000" dirty="0" err="1">
                <a:latin typeface="Times New Roman" pitchFamily="18" charset="0"/>
                <a:cs typeface="Times New Roman" pitchFamily="18" charset="0"/>
              </a:rPr>
              <a:t>blackbox</a:t>
            </a:r>
            <a:r>
              <a:rPr lang="en-US" sz="2000" dirty="0">
                <a:latin typeface="Times New Roman" pitchFamily="18" charset="0"/>
                <a:cs typeface="Times New Roman" pitchFamily="18" charset="0"/>
              </a:rPr>
              <a:t> data storage system for ensuring the integrity of stored video data.</a:t>
            </a:r>
          </a:p>
        </p:txBody>
      </p:sp>
    </p:spTree>
    <p:extLst>
      <p:ext uri="{BB962C8B-B14F-4D97-AF65-F5344CB8AC3E}">
        <p14:creationId xmlns:p14="http://schemas.microsoft.com/office/powerpoint/2010/main" val="2000062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CDD2A-A44F-0809-4D9F-2E1ED4CF9FD0}"/>
              </a:ext>
            </a:extLst>
          </p:cNvPr>
          <p:cNvSpPr>
            <a:spLocks noGrp="1"/>
          </p:cNvSpPr>
          <p:nvPr>
            <p:ph type="title"/>
          </p:nvPr>
        </p:nvSpPr>
        <p:spPr>
          <a:xfrm>
            <a:off x="626325" y="181198"/>
            <a:ext cx="7886700" cy="1325563"/>
          </a:xfrm>
        </p:spPr>
        <p:txBody>
          <a:bodyPr>
            <a:normAutofit/>
          </a:bodyPr>
          <a:lstStyle/>
          <a:p>
            <a:pPr algn="ctr"/>
            <a:r>
              <a:rPr lang="en-IN" sz="3600" dirty="0">
                <a:solidFill>
                  <a:srgbClr val="7030A0"/>
                </a:solidFill>
                <a:latin typeface="Times New Roman" panose="02020603050405020304" pitchFamily="18" charset="0"/>
                <a:cs typeface="Times New Roman" panose="02020603050405020304" pitchFamily="18" charset="0"/>
              </a:rPr>
              <a:t>System Architecture</a:t>
            </a:r>
          </a:p>
        </p:txBody>
      </p:sp>
      <p:sp>
        <p:nvSpPr>
          <p:cNvPr id="3" name="Slide Number Placeholder 2">
            <a:extLst>
              <a:ext uri="{FF2B5EF4-FFF2-40B4-BE49-F238E27FC236}">
                <a16:creationId xmlns:a16="http://schemas.microsoft.com/office/drawing/2014/main" id="{84D0BE6C-9F41-8020-5A25-E818E009E57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graphicFrame>
        <p:nvGraphicFramePr>
          <p:cNvPr id="4" name="Object 2">
            <a:extLst>
              <a:ext uri="{FF2B5EF4-FFF2-40B4-BE49-F238E27FC236}">
                <a16:creationId xmlns:a16="http://schemas.microsoft.com/office/drawing/2014/main" id="{CDF15F48-6EC2-6D5B-1D5E-281F4F12DD9F}"/>
              </a:ext>
            </a:extLst>
          </p:cNvPr>
          <p:cNvGraphicFramePr>
            <a:graphicFrameLocks noChangeAspect="1"/>
          </p:cNvGraphicFramePr>
          <p:nvPr>
            <p:extLst>
              <p:ext uri="{D42A27DB-BD31-4B8C-83A1-F6EECF244321}">
                <p14:modId xmlns:p14="http://schemas.microsoft.com/office/powerpoint/2010/main" val="3996238787"/>
              </p:ext>
            </p:extLst>
          </p:nvPr>
        </p:nvGraphicFramePr>
        <p:xfrm>
          <a:off x="300937" y="1506761"/>
          <a:ext cx="8542126" cy="5215193"/>
        </p:xfrm>
        <a:graphic>
          <a:graphicData uri="http://schemas.openxmlformats.org/presentationml/2006/ole">
            <mc:AlternateContent xmlns:mc="http://schemas.openxmlformats.org/markup-compatibility/2006">
              <mc:Choice xmlns:v="urn:schemas-microsoft-com:vml" Requires="v">
                <p:oleObj name="Acrobat Document" r:id="rId2" imgW="5829194" imgH="7543564" progId="AcroExch.Document.7">
                  <p:embed/>
                </p:oleObj>
              </mc:Choice>
              <mc:Fallback>
                <p:oleObj name="Acrobat Document" r:id="rId2" imgW="5829194" imgH="7543564" progId="AcroExch.Document.7">
                  <p:embed/>
                  <p:pic>
                    <p:nvPicPr>
                      <p:cNvPr id="4" name="Object 2">
                        <a:extLst>
                          <a:ext uri="{FF2B5EF4-FFF2-40B4-BE49-F238E27FC236}">
                            <a16:creationId xmlns:a16="http://schemas.microsoft.com/office/drawing/2014/main" id="{CDF15F48-6EC2-6D5B-1D5E-281F4F12DD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937" y="1506761"/>
                        <a:ext cx="8542126" cy="5215193"/>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21099442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3A7B8-51CF-2113-AE67-C21867D44F6E}"/>
              </a:ext>
            </a:extLst>
          </p:cNvPr>
          <p:cNvSpPr>
            <a:spLocks noGrp="1"/>
          </p:cNvSpPr>
          <p:nvPr>
            <p:ph type="title"/>
          </p:nvPr>
        </p:nvSpPr>
        <p:spPr/>
        <p:txBody>
          <a:bodyPr/>
          <a:lstStyle/>
          <a:p>
            <a:pPr algn="ctr"/>
            <a:r>
              <a:rPr lang="en-US" dirty="0">
                <a:solidFill>
                  <a:srgbClr val="7030A0"/>
                </a:solidFill>
                <a:latin typeface="Times New Roman" pitchFamily="18" charset="0"/>
                <a:cs typeface="Times New Roman" pitchFamily="18" charset="0"/>
              </a:rPr>
              <a:t>Advantage</a:t>
            </a:r>
            <a:br>
              <a:rPr lang="en-US" dirty="0">
                <a:solidFill>
                  <a:srgbClr val="7030A0"/>
                </a:solidFill>
                <a:latin typeface="Times New Roman" pitchFamily="18" charset="0"/>
                <a:cs typeface="Times New Roman" pitchFamily="18" charset="0"/>
              </a:rPr>
            </a:br>
            <a:endParaRPr lang="en-IN" dirty="0">
              <a:solidFill>
                <a:srgbClr val="7030A0"/>
              </a:solidFill>
            </a:endParaRPr>
          </a:p>
        </p:txBody>
      </p:sp>
      <p:sp>
        <p:nvSpPr>
          <p:cNvPr id="5" name="TextBox 4">
            <a:extLst>
              <a:ext uri="{FF2B5EF4-FFF2-40B4-BE49-F238E27FC236}">
                <a16:creationId xmlns:a16="http://schemas.microsoft.com/office/drawing/2014/main" id="{DD77F6B2-9DAC-9EE3-9EA7-8C179ACB0C34}"/>
              </a:ext>
            </a:extLst>
          </p:cNvPr>
          <p:cNvSpPr txBox="1"/>
          <p:nvPr/>
        </p:nvSpPr>
        <p:spPr>
          <a:xfrm>
            <a:off x="539552" y="1484784"/>
            <a:ext cx="8280920" cy="2345322"/>
          </a:xfrm>
          <a:prstGeom prst="rect">
            <a:avLst/>
          </a:prstGeom>
          <a:noFill/>
        </p:spPr>
        <p:txBody>
          <a:bodyPr wrap="square">
            <a:spAutoFit/>
          </a:bodyPr>
          <a:lstStyle/>
          <a:p>
            <a:pPr marL="34290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 Cost-effective, searchable </a:t>
            </a:r>
            <a:r>
              <a:rPr lang="en-US" sz="2000" dirty="0" err="1">
                <a:latin typeface="Times New Roman" pitchFamily="18" charset="0"/>
                <a:cs typeface="Times New Roman" pitchFamily="18" charset="0"/>
              </a:rPr>
              <a:t>blackbox</a:t>
            </a:r>
            <a:r>
              <a:rPr lang="en-US" sz="2000" dirty="0">
                <a:latin typeface="Times New Roman" pitchFamily="18" charset="0"/>
                <a:cs typeface="Times New Roman" pitchFamily="18" charset="0"/>
              </a:rPr>
              <a:t> data storage with strong anonymity using blockchain.</a:t>
            </a:r>
          </a:p>
          <a:p>
            <a:pPr marL="34290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 Emphasis on </a:t>
            </a:r>
            <a:r>
              <a:rPr lang="en-US" sz="2000" dirty="0" err="1">
                <a:latin typeface="Times New Roman" pitchFamily="18" charset="0"/>
                <a:cs typeface="Times New Roman" pitchFamily="18" charset="0"/>
              </a:rPr>
              <a:t>unlinkability</a:t>
            </a:r>
            <a:r>
              <a:rPr lang="en-US" sz="2000" dirty="0">
                <a:latin typeface="Times New Roman" pitchFamily="18" charset="0"/>
                <a:cs typeface="Times New Roman" pitchFamily="18" charset="0"/>
              </a:rPr>
              <a:t> for enhanced privacy in </a:t>
            </a:r>
            <a:r>
              <a:rPr lang="en-US" sz="2000" dirty="0" err="1">
                <a:latin typeface="Times New Roman" pitchFamily="18" charset="0"/>
                <a:cs typeface="Times New Roman" pitchFamily="18" charset="0"/>
              </a:rPr>
              <a:t>blackbox</a:t>
            </a:r>
            <a:r>
              <a:rPr lang="en-US" sz="2000" dirty="0">
                <a:latin typeface="Times New Roman" pitchFamily="18" charset="0"/>
                <a:cs typeface="Times New Roman" pitchFamily="18" charset="0"/>
              </a:rPr>
              <a:t> data</a:t>
            </a:r>
          </a:p>
          <a:p>
            <a:pPr marL="34290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 Introduction of efficient post-accident data retrieval and analysis.</a:t>
            </a:r>
          </a:p>
          <a:p>
            <a:pPr marL="34290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 Use of public blockchain for transparent operations.</a:t>
            </a:r>
          </a:p>
        </p:txBody>
      </p:sp>
    </p:spTree>
    <p:extLst>
      <p:ext uri="{BB962C8B-B14F-4D97-AF65-F5344CB8AC3E}">
        <p14:creationId xmlns:p14="http://schemas.microsoft.com/office/powerpoint/2010/main" val="11703389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DCC58-0EF1-85E9-31DF-BC539EE78246}"/>
              </a:ext>
            </a:extLst>
          </p:cNvPr>
          <p:cNvSpPr>
            <a:spLocks noGrp="1"/>
          </p:cNvSpPr>
          <p:nvPr>
            <p:ph type="title"/>
          </p:nvPr>
        </p:nvSpPr>
        <p:spPr/>
        <p:txBody>
          <a:bodyPr>
            <a:normAutofit/>
          </a:bodyPr>
          <a:lstStyle/>
          <a:p>
            <a:pPr algn="ctr"/>
            <a:r>
              <a:rPr lang="en-US" sz="3600" dirty="0">
                <a:solidFill>
                  <a:srgbClr val="7030A0"/>
                </a:solidFill>
                <a:latin typeface="Times New Roman" pitchFamily="18" charset="0"/>
                <a:cs typeface="Times New Roman" pitchFamily="18" charset="0"/>
              </a:rPr>
              <a:t>Disadvantage</a:t>
            </a:r>
            <a:br>
              <a:rPr lang="en-US" sz="3600" dirty="0">
                <a:solidFill>
                  <a:srgbClr val="7030A0"/>
                </a:solidFill>
                <a:latin typeface="Times New Roman" pitchFamily="18" charset="0"/>
                <a:cs typeface="Times New Roman" pitchFamily="18" charset="0"/>
              </a:rPr>
            </a:br>
            <a:endParaRPr lang="en-IN" sz="3600" dirty="0">
              <a:solidFill>
                <a:srgbClr val="7030A0"/>
              </a:solidFill>
            </a:endParaRPr>
          </a:p>
        </p:txBody>
      </p:sp>
      <p:sp>
        <p:nvSpPr>
          <p:cNvPr id="5" name="TextBox 4">
            <a:extLst>
              <a:ext uri="{FF2B5EF4-FFF2-40B4-BE49-F238E27FC236}">
                <a16:creationId xmlns:a16="http://schemas.microsoft.com/office/drawing/2014/main" id="{4763C914-BCEC-7590-BEBE-EA85079E5AAB}"/>
              </a:ext>
            </a:extLst>
          </p:cNvPr>
          <p:cNvSpPr txBox="1"/>
          <p:nvPr/>
        </p:nvSpPr>
        <p:spPr>
          <a:xfrm>
            <a:off x="628650" y="1340768"/>
            <a:ext cx="7886700" cy="2345322"/>
          </a:xfrm>
          <a:prstGeom prst="rect">
            <a:avLst/>
          </a:prstGeom>
          <a:noFill/>
        </p:spPr>
        <p:txBody>
          <a:bodyPr wrap="square">
            <a:spAutoFit/>
          </a:bodyPr>
          <a:lstStyle/>
          <a:p>
            <a:pPr marL="342900" indent="-342900" algn="just">
              <a:lnSpc>
                <a:spcPct val="150000"/>
              </a:lnSpc>
              <a:buFont typeface="Wingdings" panose="05000000000000000000" pitchFamily="2" charset="2"/>
              <a:buChar char="Ø"/>
            </a:pPr>
            <a:r>
              <a:rPr lang="en-US" sz="2000" dirty="0">
                <a:latin typeface="Times New Roman" pitchFamily="18" charset="0"/>
                <a:cs typeface="Times New Roman" pitchFamily="18" charset="0"/>
              </a:rPr>
              <a:t>Video recording doesn't use GPS for location; it's retrieved through a browser for privacy.</a:t>
            </a:r>
          </a:p>
          <a:p>
            <a:pPr algn="just">
              <a:lnSpc>
                <a:spcPct val="150000"/>
              </a:lnSpc>
            </a:pPr>
            <a:endParaRPr lang="en-US" sz="2000" dirty="0">
              <a:latin typeface="Times New Roman" pitchFamily="18" charset="0"/>
              <a:cs typeface="Times New Roman" pitchFamily="18" charset="0"/>
            </a:endParaRPr>
          </a:p>
          <a:p>
            <a:pPr marL="342900" indent="-342900" algn="just">
              <a:lnSpc>
                <a:spcPct val="150000"/>
              </a:lnSpc>
              <a:buFont typeface="Wingdings" panose="05000000000000000000" pitchFamily="2" charset="2"/>
              <a:buChar char="Ø"/>
            </a:pPr>
            <a:r>
              <a:rPr lang="en-US" sz="2000" dirty="0">
                <a:latin typeface="Times New Roman" pitchFamily="18" charset="0"/>
                <a:cs typeface="Times New Roman" pitchFamily="18" charset="0"/>
              </a:rPr>
              <a:t>To upload a hash of </a:t>
            </a:r>
            <a:r>
              <a:rPr lang="en-US" sz="2000" dirty="0" err="1">
                <a:latin typeface="Times New Roman" pitchFamily="18" charset="0"/>
                <a:cs typeface="Times New Roman" pitchFamily="18" charset="0"/>
              </a:rPr>
              <a:t>blackbox</a:t>
            </a:r>
            <a:r>
              <a:rPr lang="en-US" sz="2000" dirty="0">
                <a:latin typeface="Times New Roman" pitchFamily="18" charset="0"/>
                <a:cs typeface="Times New Roman" pitchFamily="18" charset="0"/>
              </a:rPr>
              <a:t> data to a blockchain, a user must sign the hash using their private key.</a:t>
            </a:r>
          </a:p>
        </p:txBody>
      </p:sp>
    </p:spTree>
    <p:extLst>
      <p:ext uri="{BB962C8B-B14F-4D97-AF65-F5344CB8AC3E}">
        <p14:creationId xmlns:p14="http://schemas.microsoft.com/office/powerpoint/2010/main" val="2512179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4B990-C9D7-6B61-A3F0-D73F99460D1D}"/>
              </a:ext>
            </a:extLst>
          </p:cNvPr>
          <p:cNvSpPr>
            <a:spLocks noGrp="1"/>
          </p:cNvSpPr>
          <p:nvPr>
            <p:ph type="title"/>
          </p:nvPr>
        </p:nvSpPr>
        <p:spPr>
          <a:xfrm>
            <a:off x="186710" y="404664"/>
            <a:ext cx="7886700" cy="1325563"/>
          </a:xfrm>
        </p:spPr>
        <p:txBody>
          <a:bodyPr>
            <a:normAutofit/>
          </a:bodyPr>
          <a:lstStyle/>
          <a:p>
            <a:pPr algn="ctr"/>
            <a:r>
              <a:rPr lang="en-IN" sz="3600" dirty="0">
                <a:solidFill>
                  <a:srgbClr val="7030A0"/>
                </a:solidFill>
                <a:latin typeface="Times New Roman" panose="02020603050405020304" pitchFamily="18" charset="0"/>
                <a:cs typeface="Times New Roman" panose="02020603050405020304" pitchFamily="18" charset="0"/>
              </a:rPr>
              <a:t>Hardware Requirements</a:t>
            </a:r>
          </a:p>
        </p:txBody>
      </p:sp>
      <p:sp>
        <p:nvSpPr>
          <p:cNvPr id="5" name="TextBox 4">
            <a:extLst>
              <a:ext uri="{FF2B5EF4-FFF2-40B4-BE49-F238E27FC236}">
                <a16:creationId xmlns:a16="http://schemas.microsoft.com/office/drawing/2014/main" id="{BBCE189B-7CCB-C9C6-5025-4D976741356F}"/>
              </a:ext>
            </a:extLst>
          </p:cNvPr>
          <p:cNvSpPr txBox="1"/>
          <p:nvPr/>
        </p:nvSpPr>
        <p:spPr>
          <a:xfrm>
            <a:off x="1691680" y="2060848"/>
            <a:ext cx="6229350" cy="1631216"/>
          </a:xfrm>
          <a:prstGeom prst="rect">
            <a:avLst/>
          </a:prstGeom>
          <a:noFill/>
        </p:spPr>
        <p:txBody>
          <a:bodyPr wrap="square">
            <a:spAutoFit/>
          </a:bodyPr>
          <a:lstStyle/>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Hard Disk :                      80GB and Above</a:t>
            </a:r>
          </a:p>
          <a:p>
            <a:pPr marL="342900" indent="-34290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RAM         :                      4GB and Above</a:t>
            </a:r>
          </a:p>
          <a:p>
            <a:pPr marL="342900" indent="-34290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Processor :                      i3 and Above</a:t>
            </a:r>
          </a:p>
        </p:txBody>
      </p:sp>
    </p:spTree>
    <p:extLst>
      <p:ext uri="{BB962C8B-B14F-4D97-AF65-F5344CB8AC3E}">
        <p14:creationId xmlns:p14="http://schemas.microsoft.com/office/powerpoint/2010/main" val="2433735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4ABA3-6191-2D5E-B68E-7BAA7E0047C5}"/>
              </a:ext>
            </a:extLst>
          </p:cNvPr>
          <p:cNvSpPr>
            <a:spLocks noGrp="1"/>
          </p:cNvSpPr>
          <p:nvPr>
            <p:ph type="title"/>
          </p:nvPr>
        </p:nvSpPr>
        <p:spPr>
          <a:xfrm>
            <a:off x="0" y="404664"/>
            <a:ext cx="7886700" cy="1325563"/>
          </a:xfrm>
        </p:spPr>
        <p:txBody>
          <a:bodyPr>
            <a:normAutofit/>
          </a:bodyPr>
          <a:lstStyle/>
          <a:p>
            <a:pPr algn="ctr"/>
            <a:r>
              <a:rPr lang="en-US" sz="3600" dirty="0">
                <a:solidFill>
                  <a:srgbClr val="7030A0"/>
                </a:solidFill>
                <a:latin typeface="Times New Roman" pitchFamily="18" charset="0"/>
                <a:cs typeface="Times New Roman" pitchFamily="18" charset="0"/>
              </a:rPr>
              <a:t>Software Requirements  </a:t>
            </a:r>
            <a:br>
              <a:rPr lang="en-US" sz="3600" dirty="0">
                <a:solidFill>
                  <a:srgbClr val="7030A0"/>
                </a:solidFill>
                <a:latin typeface="Times New Roman" pitchFamily="18" charset="0"/>
                <a:cs typeface="Times New Roman" pitchFamily="18" charset="0"/>
              </a:rPr>
            </a:br>
            <a:endParaRPr lang="en-IN" sz="3600" dirty="0">
              <a:solidFill>
                <a:srgbClr val="7030A0"/>
              </a:solidFill>
            </a:endParaRPr>
          </a:p>
        </p:txBody>
      </p:sp>
      <p:sp>
        <p:nvSpPr>
          <p:cNvPr id="5" name="TextBox 4">
            <a:extLst>
              <a:ext uri="{FF2B5EF4-FFF2-40B4-BE49-F238E27FC236}">
                <a16:creationId xmlns:a16="http://schemas.microsoft.com/office/drawing/2014/main" id="{922E5DB0-058F-B5D1-B026-37268719BBA1}"/>
              </a:ext>
            </a:extLst>
          </p:cNvPr>
          <p:cNvSpPr txBox="1"/>
          <p:nvPr/>
        </p:nvSpPr>
        <p:spPr>
          <a:xfrm>
            <a:off x="1484784" y="1484784"/>
            <a:ext cx="6174432" cy="4653646"/>
          </a:xfrm>
          <a:prstGeom prst="rect">
            <a:avLst/>
          </a:prstGeom>
          <a:noFill/>
        </p:spPr>
        <p:txBody>
          <a:bodyPr wrap="square">
            <a:spAutoFit/>
          </a:bodyPr>
          <a:lstStyle/>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Windows 10 and above</a:t>
            </a: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JDK 11.0</a:t>
            </a: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J2EE </a:t>
            </a: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Ganache</a:t>
            </a: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MySQL8</a:t>
            </a: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Visual Studio Code</a:t>
            </a: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Node.js 19.0.1</a:t>
            </a: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IPFS Desktop</a:t>
            </a: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Eclipse IDE</a:t>
            </a:r>
          </a:p>
          <a:p>
            <a:pPr marL="342900" indent="-342900">
              <a:lnSpc>
                <a:spcPct val="150000"/>
              </a:lnSpc>
              <a:buFont typeface="Arial" panose="020B0604020202020204" pitchFamily="34" charset="0"/>
              <a:buChar char="•"/>
            </a:pP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15797880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1" name="Google Shape;141;g22cb8fd6a18_0_1"/>
          <p:cNvSpPr txBox="1"/>
          <p:nvPr/>
        </p:nvSpPr>
        <p:spPr>
          <a:xfrm>
            <a:off x="107504" y="260648"/>
            <a:ext cx="5741700" cy="129263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600" dirty="0">
                <a:solidFill>
                  <a:srgbClr val="7030A0"/>
                </a:solidFill>
                <a:latin typeface="Times New Roman" panose="02020603050405020304" pitchFamily="18" charset="0"/>
                <a:cs typeface="Times New Roman" panose="02020603050405020304" pitchFamily="18" charset="0"/>
              </a:rPr>
              <a:t>Technology Stack</a:t>
            </a:r>
            <a:br>
              <a:rPr lang="en-US" sz="3600" dirty="0">
                <a:solidFill>
                  <a:srgbClr val="7030A0"/>
                </a:solidFill>
                <a:latin typeface="Times New Roman" panose="02020603050405020304" pitchFamily="18" charset="0"/>
                <a:cs typeface="Times New Roman" panose="02020603050405020304" pitchFamily="18" charset="0"/>
              </a:rPr>
            </a:br>
            <a:endParaRPr sz="3600" dirty="0">
              <a:solidFill>
                <a:srgbClr val="7030A0"/>
              </a:solidFill>
              <a:latin typeface="Times New Roman" panose="02020603050405020304" pitchFamily="18" charset="0"/>
              <a:ea typeface="Calibri"/>
              <a:cs typeface="Times New Roman" pitchFamily="18" charset="0"/>
              <a:sym typeface="Calibri"/>
            </a:endParaRPr>
          </a:p>
        </p:txBody>
      </p:sp>
      <p:sp>
        <p:nvSpPr>
          <p:cNvPr id="2" name="Rectangle 1"/>
          <p:cNvSpPr/>
          <p:nvPr/>
        </p:nvSpPr>
        <p:spPr>
          <a:xfrm>
            <a:off x="1043608" y="1268760"/>
            <a:ext cx="7200800" cy="3730317"/>
          </a:xfrm>
          <a:prstGeom prst="rect">
            <a:avLst/>
          </a:prstGeom>
        </p:spPr>
        <p:txBody>
          <a:bodyPr wrap="square">
            <a:spAutoFit/>
          </a:bodyPr>
          <a:lstStyle/>
          <a:p>
            <a:pPr marL="457200" lvl="0" indent="-457200">
              <a:lnSpc>
                <a:spcPct val="150000"/>
              </a:lnSpc>
              <a:buFont typeface="Wingdings" panose="05000000000000000000" pitchFamily="2" charset="2"/>
              <a:buChar char="Ø"/>
            </a:pPr>
            <a:r>
              <a:rPr lang="en-US" sz="2000" dirty="0">
                <a:latin typeface="Times New Roman" pitchFamily="18" charset="0"/>
                <a:cs typeface="Times New Roman" pitchFamily="18" charset="0"/>
              </a:rPr>
              <a:t>Java</a:t>
            </a:r>
          </a:p>
          <a:p>
            <a:pPr marL="457200" lvl="0" indent="-457200">
              <a:lnSpc>
                <a:spcPct val="150000"/>
              </a:lnSpc>
              <a:buFont typeface="Wingdings" panose="05000000000000000000" pitchFamily="2" charset="2"/>
              <a:buChar char="Ø"/>
            </a:pPr>
            <a:r>
              <a:rPr lang="en-US" sz="2000" dirty="0">
                <a:latin typeface="Times New Roman" pitchFamily="18" charset="0"/>
                <a:cs typeface="Times New Roman" pitchFamily="18" charset="0"/>
              </a:rPr>
              <a:t>Spring boot  Framework</a:t>
            </a:r>
          </a:p>
          <a:p>
            <a:pPr marL="457200" lvl="0" indent="-457200">
              <a:lnSpc>
                <a:spcPct val="150000"/>
              </a:lnSpc>
              <a:buFont typeface="Wingdings" panose="05000000000000000000" pitchFamily="2" charset="2"/>
              <a:buChar char="Ø"/>
            </a:pPr>
            <a:r>
              <a:rPr lang="en-US" sz="2000" dirty="0" err="1">
                <a:latin typeface="Times New Roman" pitchFamily="18" charset="0"/>
                <a:cs typeface="Times New Roman" pitchFamily="18" charset="0"/>
              </a:rPr>
              <a:t>Thymeleaf</a:t>
            </a:r>
            <a:r>
              <a:rPr lang="en-US" sz="2000" dirty="0">
                <a:latin typeface="Times New Roman" pitchFamily="18" charset="0"/>
                <a:cs typeface="Times New Roman" pitchFamily="18" charset="0"/>
              </a:rPr>
              <a:t>  Framework</a:t>
            </a:r>
          </a:p>
          <a:p>
            <a:pPr marL="457200" lvl="0" indent="-457200">
              <a:lnSpc>
                <a:spcPct val="150000"/>
              </a:lnSpc>
              <a:buFont typeface="Wingdings" panose="05000000000000000000" pitchFamily="2" charset="2"/>
              <a:buChar char="Ø"/>
            </a:pPr>
            <a:r>
              <a:rPr lang="en-US" sz="2000" dirty="0">
                <a:latin typeface="Times New Roman" pitchFamily="18" charset="0"/>
                <a:cs typeface="Times New Roman" pitchFamily="18" charset="0"/>
              </a:rPr>
              <a:t>Html</a:t>
            </a:r>
          </a:p>
          <a:p>
            <a:pPr marL="457200" lvl="0" indent="-457200">
              <a:lnSpc>
                <a:spcPct val="150000"/>
              </a:lnSpc>
              <a:buFont typeface="Wingdings" panose="05000000000000000000" pitchFamily="2" charset="2"/>
              <a:buChar char="Ø"/>
            </a:pPr>
            <a:r>
              <a:rPr lang="en-US" sz="2000" dirty="0">
                <a:latin typeface="Times New Roman" pitchFamily="18" charset="0"/>
                <a:cs typeface="Times New Roman" pitchFamily="18" charset="0"/>
              </a:rPr>
              <a:t>CSS</a:t>
            </a:r>
          </a:p>
          <a:p>
            <a:pPr marL="457200" lvl="0" indent="-457200">
              <a:lnSpc>
                <a:spcPct val="150000"/>
              </a:lnSpc>
              <a:buFont typeface="Wingdings" panose="05000000000000000000" pitchFamily="2" charset="2"/>
              <a:buChar char="Ø"/>
            </a:pPr>
            <a:r>
              <a:rPr lang="en-US" sz="2000" dirty="0">
                <a:latin typeface="Times New Roman" pitchFamily="18" charset="0"/>
                <a:cs typeface="Times New Roman" pitchFamily="18" charset="0"/>
              </a:rPr>
              <a:t>Java script</a:t>
            </a:r>
          </a:p>
          <a:p>
            <a:pPr marL="457200" lvl="0" indent="-457200">
              <a:lnSpc>
                <a:spcPct val="150000"/>
              </a:lnSpc>
              <a:buFont typeface="Wingdings" panose="05000000000000000000" pitchFamily="2" charset="2"/>
              <a:buChar char="Ø"/>
            </a:pPr>
            <a:r>
              <a:rPr lang="en-US" sz="2000" dirty="0">
                <a:latin typeface="Times New Roman" pitchFamily="18" charset="0"/>
                <a:cs typeface="Times New Roman" pitchFamily="18" charset="0"/>
              </a:rPr>
              <a:t>Solidity</a:t>
            </a:r>
          </a:p>
          <a:p>
            <a:pPr marL="342900" indent="-342900">
              <a:lnSpc>
                <a:spcPct val="150000"/>
              </a:lnSpc>
              <a:buFont typeface="Wingdings" panose="05000000000000000000" pitchFamily="2" charset="2"/>
              <a:buChar char="Ø"/>
            </a:pPr>
            <a:endParaRPr lang="en-US" sz="2000" dirty="0">
              <a:latin typeface="Times New Roman" pitchFamily="18" charset="0"/>
              <a:cs typeface="Times New Roman"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9C44D-D997-3A7C-D482-62E578F1CE22}"/>
              </a:ext>
            </a:extLst>
          </p:cNvPr>
          <p:cNvSpPr>
            <a:spLocks noGrp="1"/>
          </p:cNvSpPr>
          <p:nvPr>
            <p:ph type="title"/>
          </p:nvPr>
        </p:nvSpPr>
        <p:spPr/>
        <p:txBody>
          <a:bodyPr>
            <a:normAutofit/>
          </a:bodyPr>
          <a:lstStyle/>
          <a:p>
            <a:pPr algn="ctr"/>
            <a:r>
              <a:rPr lang="en-US" sz="3600" dirty="0">
                <a:solidFill>
                  <a:srgbClr val="7030A0"/>
                </a:solidFill>
                <a:latin typeface="Times New Roman"/>
                <a:ea typeface="Times New Roman"/>
                <a:cs typeface="Times New Roman"/>
                <a:sym typeface="Times New Roman"/>
              </a:rPr>
              <a:t>Introduction</a:t>
            </a:r>
            <a:endParaRPr lang="en-IN" sz="3600" dirty="0">
              <a:solidFill>
                <a:srgbClr val="0070C0"/>
              </a:solidFill>
            </a:endParaRPr>
          </a:p>
        </p:txBody>
      </p:sp>
      <p:sp>
        <p:nvSpPr>
          <p:cNvPr id="5" name="TextBox 4">
            <a:extLst>
              <a:ext uri="{FF2B5EF4-FFF2-40B4-BE49-F238E27FC236}">
                <a16:creationId xmlns:a16="http://schemas.microsoft.com/office/drawing/2014/main" id="{DE8837DC-FFF9-14C8-6F2C-DD2273D2742A}"/>
              </a:ext>
            </a:extLst>
          </p:cNvPr>
          <p:cNvSpPr txBox="1"/>
          <p:nvPr/>
        </p:nvSpPr>
        <p:spPr>
          <a:xfrm>
            <a:off x="755576" y="1750259"/>
            <a:ext cx="7416824" cy="3268652"/>
          </a:xfrm>
          <a:prstGeom prst="rect">
            <a:avLst/>
          </a:prstGeom>
          <a:noFill/>
        </p:spPr>
        <p:txBody>
          <a:bodyPr wrap="square">
            <a:spAutoFit/>
          </a:bodyPr>
          <a:lstStyle/>
          <a:p>
            <a:pPr algn="just">
              <a:lnSpc>
                <a:spcPct val="150000"/>
              </a:lnSpc>
            </a:pPr>
            <a:r>
              <a:rPr lang="en-US" sz="2000" dirty="0">
                <a:latin typeface="Times New Roman" pitchFamily="18" charset="0"/>
                <a:cs typeface="Times New Roman" pitchFamily="18" charset="0"/>
              </a:rPr>
              <a:t>Cost-effectively searchable black box data with </a:t>
            </a:r>
            <a:r>
              <a:rPr lang="en-US" sz="2000" dirty="0" err="1">
                <a:latin typeface="Times New Roman" pitchFamily="18" charset="0"/>
                <a:cs typeface="Times New Roman" pitchFamily="18" charset="0"/>
              </a:rPr>
              <a:t>unlinkability</a:t>
            </a:r>
            <a:r>
              <a:rPr lang="en-US" sz="2000" dirty="0">
                <a:latin typeface="Times New Roman" pitchFamily="18" charset="0"/>
                <a:cs typeface="Times New Roman" pitchFamily="18" charset="0"/>
              </a:rPr>
              <a:t> using blockchain is a cutting-edge approach to secure data storage and retrieval. By leveraging blockchain technology, this project aims to ensure both privacy and cost-effectiveness in storing and accessing sensitive information. The framework utilizes advanced encryption and decentralized storage to provide anonymity and security, making it suitable for a wide range of applications.</a:t>
            </a:r>
          </a:p>
        </p:txBody>
      </p:sp>
    </p:spTree>
    <p:extLst>
      <p:ext uri="{BB962C8B-B14F-4D97-AF65-F5344CB8AC3E}">
        <p14:creationId xmlns:p14="http://schemas.microsoft.com/office/powerpoint/2010/main" val="41076089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962EF-19A1-7821-2237-6C0E20EFB385}"/>
              </a:ext>
            </a:extLst>
          </p:cNvPr>
          <p:cNvSpPr>
            <a:spLocks noGrp="1"/>
          </p:cNvSpPr>
          <p:nvPr>
            <p:ph type="title"/>
          </p:nvPr>
        </p:nvSpPr>
        <p:spPr>
          <a:xfrm>
            <a:off x="285700" y="620688"/>
            <a:ext cx="7886700" cy="1325563"/>
          </a:xfrm>
        </p:spPr>
        <p:txBody>
          <a:bodyPr>
            <a:normAutofit/>
          </a:bodyPr>
          <a:lstStyle/>
          <a:p>
            <a:pPr algn="ctr"/>
            <a:r>
              <a:rPr lang="en-US" sz="3600" dirty="0">
                <a:solidFill>
                  <a:srgbClr val="7030A0"/>
                </a:solidFill>
                <a:latin typeface="Times New Roman" pitchFamily="18" charset="0"/>
                <a:cs typeface="Times New Roman" pitchFamily="18" charset="0"/>
              </a:rPr>
              <a:t>Future Enhancement</a:t>
            </a:r>
            <a:br>
              <a:rPr lang="en-US" sz="3600" dirty="0">
                <a:solidFill>
                  <a:srgbClr val="7030A0"/>
                </a:solidFill>
                <a:latin typeface="Times New Roman" pitchFamily="18" charset="0"/>
                <a:cs typeface="Times New Roman" pitchFamily="18" charset="0"/>
              </a:rPr>
            </a:br>
            <a:endParaRPr lang="en-IN" sz="3600" dirty="0">
              <a:solidFill>
                <a:srgbClr val="7030A0"/>
              </a:solidFill>
            </a:endParaRPr>
          </a:p>
        </p:txBody>
      </p:sp>
      <p:sp>
        <p:nvSpPr>
          <p:cNvPr id="5" name="TextBox 4">
            <a:extLst>
              <a:ext uri="{FF2B5EF4-FFF2-40B4-BE49-F238E27FC236}">
                <a16:creationId xmlns:a16="http://schemas.microsoft.com/office/drawing/2014/main" id="{F14DEE55-A798-286C-968F-7E8C28EF687D}"/>
              </a:ext>
            </a:extLst>
          </p:cNvPr>
          <p:cNvSpPr txBox="1"/>
          <p:nvPr/>
        </p:nvSpPr>
        <p:spPr>
          <a:xfrm>
            <a:off x="971600" y="1859340"/>
            <a:ext cx="7200800" cy="1883657"/>
          </a:xfrm>
          <a:prstGeom prst="rect">
            <a:avLst/>
          </a:prstGeom>
          <a:noFill/>
        </p:spPr>
        <p:txBody>
          <a:bodyPr wrap="square">
            <a:spAutoFit/>
          </a:bodyPr>
          <a:lstStyle/>
          <a:p>
            <a:pPr algn="just">
              <a:lnSpc>
                <a:spcPct val="150000"/>
              </a:lnSpc>
            </a:pPr>
            <a:r>
              <a:rPr lang="en-US" sz="2000" dirty="0">
                <a:latin typeface="Times New Roman" pitchFamily="18" charset="0"/>
                <a:cs typeface="Times New Roman" pitchFamily="18" charset="0"/>
              </a:rPr>
              <a:t>Future enhancements may include privacy improvements with zero-knowledge proofs, scalability upgrades for handling larger data volumes, AI integration for enhanced data analysis, and smart contract automation for more efficient processes.</a:t>
            </a:r>
          </a:p>
        </p:txBody>
      </p:sp>
    </p:spTree>
    <p:extLst>
      <p:ext uri="{BB962C8B-B14F-4D97-AF65-F5344CB8AC3E}">
        <p14:creationId xmlns:p14="http://schemas.microsoft.com/office/powerpoint/2010/main" val="8357894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0200B-AE37-5FF3-BF77-82B3AF1379E9}"/>
              </a:ext>
            </a:extLst>
          </p:cNvPr>
          <p:cNvSpPr>
            <a:spLocks noGrp="1"/>
          </p:cNvSpPr>
          <p:nvPr>
            <p:ph type="title"/>
          </p:nvPr>
        </p:nvSpPr>
        <p:spPr>
          <a:xfrm>
            <a:off x="628650" y="0"/>
            <a:ext cx="7886700" cy="1325563"/>
          </a:xfrm>
        </p:spPr>
        <p:txBody>
          <a:bodyPr>
            <a:normAutofit/>
          </a:bodyPr>
          <a:lstStyle/>
          <a:p>
            <a:pPr algn="ctr"/>
            <a:r>
              <a:rPr lang="en-IN" sz="3600" dirty="0">
                <a:solidFill>
                  <a:srgbClr val="7030A0"/>
                </a:solidFill>
                <a:latin typeface="Times New Roman" panose="02020603050405020304" pitchFamily="18" charset="0"/>
                <a:cs typeface="Times New Roman" panose="02020603050405020304" pitchFamily="18" charset="0"/>
              </a:rPr>
              <a:t>Screenshots</a:t>
            </a:r>
          </a:p>
        </p:txBody>
      </p:sp>
      <p:pic>
        <p:nvPicPr>
          <p:cNvPr id="5" name="Picture 4">
            <a:extLst>
              <a:ext uri="{FF2B5EF4-FFF2-40B4-BE49-F238E27FC236}">
                <a16:creationId xmlns:a16="http://schemas.microsoft.com/office/drawing/2014/main" id="{830F9E22-B342-0797-054E-6DFAABAA2517}"/>
              </a:ext>
            </a:extLst>
          </p:cNvPr>
          <p:cNvPicPr>
            <a:picLocks noChangeAspect="1"/>
          </p:cNvPicPr>
          <p:nvPr/>
        </p:nvPicPr>
        <p:blipFill rotWithShape="1">
          <a:blip r:embed="rId2"/>
          <a:srcRect l="8000" t="14940" r="10666" b="16733"/>
          <a:stretch/>
        </p:blipFill>
        <p:spPr>
          <a:xfrm>
            <a:off x="179512" y="1240273"/>
            <a:ext cx="4392488" cy="5087591"/>
          </a:xfrm>
          <a:prstGeom prst="rect">
            <a:avLst/>
          </a:prstGeom>
        </p:spPr>
      </p:pic>
      <p:pic>
        <p:nvPicPr>
          <p:cNvPr id="7" name="Picture 6">
            <a:extLst>
              <a:ext uri="{FF2B5EF4-FFF2-40B4-BE49-F238E27FC236}">
                <a16:creationId xmlns:a16="http://schemas.microsoft.com/office/drawing/2014/main" id="{8D652178-779D-CD48-032F-A6349F5611AD}"/>
              </a:ext>
            </a:extLst>
          </p:cNvPr>
          <p:cNvPicPr>
            <a:picLocks noChangeAspect="1"/>
          </p:cNvPicPr>
          <p:nvPr/>
        </p:nvPicPr>
        <p:blipFill rotWithShape="1">
          <a:blip r:embed="rId3"/>
          <a:srcRect l="25588" t="17997" r="26376" b="12651"/>
          <a:stretch/>
        </p:blipFill>
        <p:spPr>
          <a:xfrm>
            <a:off x="4741680" y="1240273"/>
            <a:ext cx="4150800" cy="5087591"/>
          </a:xfrm>
          <a:prstGeom prst="rect">
            <a:avLst/>
          </a:prstGeom>
        </p:spPr>
      </p:pic>
    </p:spTree>
    <p:extLst>
      <p:ext uri="{BB962C8B-B14F-4D97-AF65-F5344CB8AC3E}">
        <p14:creationId xmlns:p14="http://schemas.microsoft.com/office/powerpoint/2010/main" val="35434545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2E7D79E-E654-49AE-3F13-2EAF9F4BB155}"/>
              </a:ext>
            </a:extLst>
          </p:cNvPr>
          <p:cNvPicPr>
            <a:picLocks noChangeAspect="1"/>
          </p:cNvPicPr>
          <p:nvPr/>
        </p:nvPicPr>
        <p:blipFill rotWithShape="1">
          <a:blip r:embed="rId2"/>
          <a:srcRect l="6688" t="17801" r="24013" b="9400"/>
          <a:stretch/>
        </p:blipFill>
        <p:spPr>
          <a:xfrm>
            <a:off x="467544" y="908720"/>
            <a:ext cx="3888432" cy="5184576"/>
          </a:xfrm>
          <a:prstGeom prst="rect">
            <a:avLst/>
          </a:prstGeom>
        </p:spPr>
      </p:pic>
      <p:pic>
        <p:nvPicPr>
          <p:cNvPr id="7" name="Picture 6">
            <a:extLst>
              <a:ext uri="{FF2B5EF4-FFF2-40B4-BE49-F238E27FC236}">
                <a16:creationId xmlns:a16="http://schemas.microsoft.com/office/drawing/2014/main" id="{5CE141AC-2861-3170-4124-7A094FCFAA3A}"/>
              </a:ext>
            </a:extLst>
          </p:cNvPr>
          <p:cNvPicPr>
            <a:picLocks noChangeAspect="1"/>
          </p:cNvPicPr>
          <p:nvPr/>
        </p:nvPicPr>
        <p:blipFill rotWithShape="1">
          <a:blip r:embed="rId3"/>
          <a:srcRect l="26375" t="17800" r="27950" b="12201"/>
          <a:stretch/>
        </p:blipFill>
        <p:spPr>
          <a:xfrm>
            <a:off x="4572000" y="908720"/>
            <a:ext cx="4176464" cy="5184576"/>
          </a:xfrm>
          <a:prstGeom prst="rect">
            <a:avLst/>
          </a:prstGeom>
        </p:spPr>
      </p:pic>
    </p:spTree>
    <p:extLst>
      <p:ext uri="{BB962C8B-B14F-4D97-AF65-F5344CB8AC3E}">
        <p14:creationId xmlns:p14="http://schemas.microsoft.com/office/powerpoint/2010/main" val="11009647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82AC44-0019-2F0E-B119-26A471DCC37F}"/>
              </a:ext>
            </a:extLst>
          </p:cNvPr>
          <p:cNvPicPr>
            <a:picLocks noChangeAspect="1"/>
          </p:cNvPicPr>
          <p:nvPr/>
        </p:nvPicPr>
        <p:blipFill rotWithShape="1">
          <a:blip r:embed="rId2"/>
          <a:srcRect l="15350" t="12201" r="15350" b="12201"/>
          <a:stretch/>
        </p:blipFill>
        <p:spPr>
          <a:xfrm>
            <a:off x="4716016" y="764702"/>
            <a:ext cx="3960440" cy="5328593"/>
          </a:xfrm>
          <a:prstGeom prst="rect">
            <a:avLst/>
          </a:prstGeom>
        </p:spPr>
      </p:pic>
      <p:pic>
        <p:nvPicPr>
          <p:cNvPr id="7" name="Picture 6">
            <a:extLst>
              <a:ext uri="{FF2B5EF4-FFF2-40B4-BE49-F238E27FC236}">
                <a16:creationId xmlns:a16="http://schemas.microsoft.com/office/drawing/2014/main" id="{276D7041-EC30-4113-A7CB-609A39487B23}"/>
              </a:ext>
            </a:extLst>
          </p:cNvPr>
          <p:cNvPicPr>
            <a:picLocks noChangeAspect="1"/>
          </p:cNvPicPr>
          <p:nvPr/>
        </p:nvPicPr>
        <p:blipFill rotWithShape="1">
          <a:blip r:embed="rId3"/>
          <a:srcRect l="27163" t="17801" r="27951" b="13601"/>
          <a:stretch/>
        </p:blipFill>
        <p:spPr>
          <a:xfrm>
            <a:off x="467544" y="764703"/>
            <a:ext cx="4104456" cy="5328591"/>
          </a:xfrm>
          <a:prstGeom prst="rect">
            <a:avLst/>
          </a:prstGeom>
        </p:spPr>
      </p:pic>
    </p:spTree>
    <p:extLst>
      <p:ext uri="{BB962C8B-B14F-4D97-AF65-F5344CB8AC3E}">
        <p14:creationId xmlns:p14="http://schemas.microsoft.com/office/powerpoint/2010/main" val="23390012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96338-B109-11A7-5667-1D5502142570}"/>
              </a:ext>
            </a:extLst>
          </p:cNvPr>
          <p:cNvSpPr>
            <a:spLocks noGrp="1"/>
          </p:cNvSpPr>
          <p:nvPr>
            <p:ph type="title"/>
          </p:nvPr>
        </p:nvSpPr>
        <p:spPr/>
        <p:txBody>
          <a:bodyPr/>
          <a:lstStyle/>
          <a:p>
            <a:pPr algn="ctr"/>
            <a:r>
              <a:rPr lang="en-US" b="1" dirty="0">
                <a:solidFill>
                  <a:schemeClr val="bg1"/>
                </a:solidFill>
              </a:rPr>
              <a:t> </a:t>
            </a:r>
            <a:r>
              <a:rPr lang="en-US" dirty="0">
                <a:solidFill>
                  <a:srgbClr val="7030A0"/>
                </a:solidFill>
                <a:latin typeface="Times New Roman" panose="02020603050405020304" pitchFamily="18" charset="0"/>
                <a:cs typeface="Times New Roman" panose="02020603050405020304" pitchFamily="18" charset="0"/>
              </a:rPr>
              <a:t>Conclusion</a:t>
            </a:r>
            <a:endParaRPr lang="en-IN" dirty="0">
              <a:solidFill>
                <a:srgbClr val="7030A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8B283608-4E1C-E69C-DB1D-78B40FCE8112}"/>
              </a:ext>
            </a:extLst>
          </p:cNvPr>
          <p:cNvSpPr txBox="1"/>
          <p:nvPr/>
        </p:nvSpPr>
        <p:spPr>
          <a:xfrm>
            <a:off x="899592" y="1916832"/>
            <a:ext cx="7344816" cy="2345322"/>
          </a:xfrm>
          <a:prstGeom prst="rect">
            <a:avLst/>
          </a:prstGeom>
          <a:noFill/>
        </p:spPr>
        <p:txBody>
          <a:bodyPr wrap="square">
            <a:spAutoFit/>
          </a:bodyPr>
          <a:lstStyle/>
          <a:p>
            <a:pPr algn="just">
              <a:lnSpc>
                <a:spcPct val="150000"/>
              </a:lnSpc>
            </a:pPr>
            <a:r>
              <a:rPr lang="en-IN" sz="2000" dirty="0">
                <a:latin typeface="Times New Roman" panose="02020603050405020304" pitchFamily="18" charset="0"/>
                <a:cs typeface="Times New Roman" panose="02020603050405020304" pitchFamily="18" charset="0"/>
              </a:rPr>
              <a:t>The system provides a cost-effective, searchable black box data storage solution with strong privacy protection. It leverages blockchain and emphasizes </a:t>
            </a:r>
            <a:r>
              <a:rPr lang="en-IN" sz="2000" dirty="0" err="1">
                <a:latin typeface="Times New Roman" panose="02020603050405020304" pitchFamily="18" charset="0"/>
                <a:cs typeface="Times New Roman" panose="02020603050405020304" pitchFamily="18" charset="0"/>
              </a:rPr>
              <a:t>unlinkability</a:t>
            </a:r>
            <a:r>
              <a:rPr lang="en-IN" sz="2000" dirty="0">
                <a:latin typeface="Times New Roman" panose="02020603050405020304" pitchFamily="18" charset="0"/>
                <a:cs typeface="Times New Roman" panose="02020603050405020304" pitchFamily="18" charset="0"/>
              </a:rPr>
              <a:t> for privacy. Overall, it addresses key challenges in existing systems, offering transparency, integrity, and enhanced privacy.</a:t>
            </a:r>
          </a:p>
        </p:txBody>
      </p:sp>
    </p:spTree>
    <p:extLst>
      <p:ext uri="{BB962C8B-B14F-4D97-AF65-F5344CB8AC3E}">
        <p14:creationId xmlns:p14="http://schemas.microsoft.com/office/powerpoint/2010/main" val="3754654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C5205-15C9-AE60-6317-FF9E33C018BF}"/>
              </a:ext>
            </a:extLst>
          </p:cNvPr>
          <p:cNvSpPr>
            <a:spLocks noGrp="1"/>
          </p:cNvSpPr>
          <p:nvPr>
            <p:ph type="title"/>
          </p:nvPr>
        </p:nvSpPr>
        <p:spPr>
          <a:xfrm>
            <a:off x="179512" y="167562"/>
            <a:ext cx="7886700" cy="1325563"/>
          </a:xfrm>
        </p:spPr>
        <p:txBody>
          <a:bodyPr>
            <a:normAutofit/>
          </a:bodyPr>
          <a:lstStyle/>
          <a:p>
            <a:pPr algn="ctr"/>
            <a:r>
              <a:rPr lang="en-IN" sz="3600" dirty="0">
                <a:solidFill>
                  <a:srgbClr val="7030A0"/>
                </a:solidFill>
                <a:latin typeface="Times New Roman" panose="02020603050405020304" pitchFamily="18" charset="0"/>
                <a:cs typeface="Times New Roman" panose="02020603050405020304" pitchFamily="18" charset="0"/>
                <a:sym typeface="Calibri"/>
              </a:rPr>
              <a:t>References</a:t>
            </a:r>
            <a:br>
              <a:rPr lang="en-IN" sz="3600" dirty="0">
                <a:solidFill>
                  <a:srgbClr val="7030A0"/>
                </a:solidFill>
                <a:latin typeface="Times New Roman" panose="02020603050405020304" pitchFamily="18" charset="0"/>
                <a:cs typeface="Times New Roman" panose="02020603050405020304" pitchFamily="18" charset="0"/>
                <a:sym typeface="Calibri"/>
              </a:rPr>
            </a:br>
            <a:endParaRPr lang="en-IN" sz="3600" dirty="0">
              <a:solidFill>
                <a:srgbClr val="7030A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4A76B42-04C9-1B12-0F33-6F79E851CF06}"/>
              </a:ext>
            </a:extLst>
          </p:cNvPr>
          <p:cNvSpPr txBox="1"/>
          <p:nvPr/>
        </p:nvSpPr>
        <p:spPr>
          <a:xfrm>
            <a:off x="179512" y="797510"/>
            <a:ext cx="8712968" cy="5576976"/>
          </a:xfrm>
          <a:prstGeom prst="rect">
            <a:avLst/>
          </a:prstGeom>
          <a:noFill/>
        </p:spPr>
        <p:txBody>
          <a:bodyPr wrap="square">
            <a:spAutoFit/>
          </a:bodyPr>
          <a:lstStyle/>
          <a:p>
            <a:pPr marL="457200" indent="-457200">
              <a:lnSpc>
                <a:spcPct val="150000"/>
              </a:lnSpc>
              <a:buFont typeface="+mj-lt"/>
              <a:buAutoNum type="arabicPeriod"/>
            </a:pPr>
            <a:r>
              <a:rPr lang="en-IN" sz="2000" dirty="0">
                <a:latin typeface="Times New Roman" panose="02020603050405020304" pitchFamily="18" charset="0"/>
                <a:cs typeface="Times New Roman" panose="02020603050405020304" pitchFamily="18" charset="0"/>
              </a:rPr>
              <a:t>M. J. Prasad, S. </a:t>
            </a:r>
            <a:r>
              <a:rPr lang="en-IN" sz="2000" dirty="0" err="1">
                <a:latin typeface="Times New Roman" panose="02020603050405020304" pitchFamily="18" charset="0"/>
                <a:cs typeface="Times New Roman" panose="02020603050405020304" pitchFamily="18" charset="0"/>
              </a:rPr>
              <a:t>Arundathi</a:t>
            </a:r>
            <a:r>
              <a:rPr lang="en-IN" sz="2000" dirty="0">
                <a:latin typeface="Times New Roman" panose="02020603050405020304" pitchFamily="18" charset="0"/>
                <a:cs typeface="Times New Roman" panose="02020603050405020304" pitchFamily="18" charset="0"/>
              </a:rPr>
              <a:t>, N. Anil, </a:t>
            </a:r>
            <a:r>
              <a:rPr lang="en-IN" sz="2000" dirty="0" err="1">
                <a:latin typeface="Times New Roman" panose="02020603050405020304" pitchFamily="18" charset="0"/>
                <a:cs typeface="Times New Roman" panose="02020603050405020304" pitchFamily="18" charset="0"/>
              </a:rPr>
              <a:t>Harshikha</a:t>
            </a:r>
            <a:r>
              <a:rPr lang="en-IN" sz="2000" dirty="0">
                <a:latin typeface="Times New Roman" panose="02020603050405020304" pitchFamily="18" charset="0"/>
                <a:cs typeface="Times New Roman" panose="02020603050405020304" pitchFamily="18" charset="0"/>
              </a:rPr>
              <a:t>, and B. S. </a:t>
            </a:r>
            <a:r>
              <a:rPr lang="en-IN" sz="2000" dirty="0" err="1">
                <a:latin typeface="Times New Roman" panose="02020603050405020304" pitchFamily="18" charset="0"/>
                <a:cs typeface="Times New Roman" panose="02020603050405020304" pitchFamily="18" charset="0"/>
              </a:rPr>
              <a:t>Kariyappa</a:t>
            </a:r>
            <a:r>
              <a:rPr lang="en-IN" sz="2000" dirty="0">
                <a:latin typeface="Times New Roman" panose="02020603050405020304" pitchFamily="18" charset="0"/>
                <a:cs typeface="Times New Roman" panose="02020603050405020304" pitchFamily="18" charset="0"/>
              </a:rPr>
              <a:t>, ‘‘Automobile black box system for accident analysis,’’ in Proc. Int. Conf. Adv. Electron. </a:t>
            </a:r>
            <a:r>
              <a:rPr lang="en-IN" sz="2000" dirty="0" err="1">
                <a:latin typeface="Times New Roman" panose="02020603050405020304" pitchFamily="18" charset="0"/>
                <a:cs typeface="Times New Roman" panose="02020603050405020304" pitchFamily="18" charset="0"/>
              </a:rPr>
              <a:t>Comput</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Commun</a:t>
            </a:r>
            <a:r>
              <a:rPr lang="en-IN" sz="2000" dirty="0">
                <a:latin typeface="Times New Roman" panose="02020603050405020304" pitchFamily="18" charset="0"/>
                <a:cs typeface="Times New Roman" panose="02020603050405020304" pitchFamily="18" charset="0"/>
              </a:rPr>
              <a:t>., Oct. 2014, pp. 1–5.</a:t>
            </a:r>
          </a:p>
          <a:p>
            <a:pPr marL="457200" indent="-457200">
              <a:lnSpc>
                <a:spcPct val="150000"/>
              </a:lnSpc>
              <a:buFont typeface="+mj-lt"/>
              <a:buAutoNum type="arabicPeriod"/>
            </a:pPr>
            <a:r>
              <a:rPr lang="en-IN" sz="2000" dirty="0">
                <a:latin typeface="Times New Roman" panose="02020603050405020304" pitchFamily="18" charset="0"/>
                <a:cs typeface="Times New Roman" panose="02020603050405020304" pitchFamily="18" charset="0"/>
              </a:rPr>
              <a:t>A. Kassem, R. Jabr, G. </a:t>
            </a:r>
            <a:r>
              <a:rPr lang="en-IN" sz="2000" dirty="0" err="1">
                <a:latin typeface="Times New Roman" panose="02020603050405020304" pitchFamily="18" charset="0"/>
                <a:cs typeface="Times New Roman" panose="02020603050405020304" pitchFamily="18" charset="0"/>
              </a:rPr>
              <a:t>Salamouni</a:t>
            </a:r>
            <a:r>
              <a:rPr lang="en-IN" sz="2000" dirty="0">
                <a:latin typeface="Times New Roman" panose="02020603050405020304" pitchFamily="18" charset="0"/>
                <a:cs typeface="Times New Roman" panose="02020603050405020304" pitchFamily="18" charset="0"/>
              </a:rPr>
              <a:t>, and Z. K. </a:t>
            </a:r>
            <a:r>
              <a:rPr lang="en-IN" sz="2000" dirty="0" err="1">
                <a:latin typeface="Times New Roman" panose="02020603050405020304" pitchFamily="18" charset="0"/>
                <a:cs typeface="Times New Roman" panose="02020603050405020304" pitchFamily="18" charset="0"/>
              </a:rPr>
              <a:t>Maalouf</a:t>
            </a:r>
            <a:r>
              <a:rPr lang="en-IN" sz="2000" dirty="0">
                <a:latin typeface="Times New Roman" panose="02020603050405020304" pitchFamily="18" charset="0"/>
                <a:cs typeface="Times New Roman" panose="02020603050405020304" pitchFamily="18" charset="0"/>
              </a:rPr>
              <a:t>, ‘‘Vehicle black </a:t>
            </a:r>
            <a:r>
              <a:rPr lang="en-IN" sz="2000" dirty="0" err="1">
                <a:latin typeface="Times New Roman" panose="02020603050405020304" pitchFamily="18" charset="0"/>
                <a:cs typeface="Times New Roman" panose="02020603050405020304" pitchFamily="18" charset="0"/>
              </a:rPr>
              <a:t>boxsystem</a:t>
            </a:r>
            <a:r>
              <a:rPr lang="en-IN" sz="2000" dirty="0">
                <a:latin typeface="Times New Roman" panose="02020603050405020304" pitchFamily="18" charset="0"/>
                <a:cs typeface="Times New Roman" panose="02020603050405020304" pitchFamily="18" charset="0"/>
              </a:rPr>
              <a:t>,’’ in Proc. 2nd Annu. IEEE Syst. Conf., Apr. 2008, pp. 1–6.</a:t>
            </a:r>
          </a:p>
          <a:p>
            <a:pPr marL="457200" indent="-457200">
              <a:lnSpc>
                <a:spcPct val="150000"/>
              </a:lnSpc>
              <a:buFont typeface="+mj-lt"/>
              <a:buAutoNum type="arabicPeriod"/>
            </a:pPr>
            <a:r>
              <a:rPr lang="en-IN" sz="2000" dirty="0">
                <a:latin typeface="Times New Roman" panose="02020603050405020304" pitchFamily="18" charset="0"/>
                <a:cs typeface="Times New Roman" panose="02020603050405020304" pitchFamily="18" charset="0"/>
              </a:rPr>
              <a:t>M. </a:t>
            </a:r>
            <a:r>
              <a:rPr lang="en-IN" sz="2000" dirty="0" err="1">
                <a:latin typeface="Times New Roman" panose="02020603050405020304" pitchFamily="18" charset="0"/>
                <a:cs typeface="Times New Roman" panose="02020603050405020304" pitchFamily="18" charset="0"/>
              </a:rPr>
              <a:t>Szydlo</a:t>
            </a:r>
            <a:r>
              <a:rPr lang="en-IN" sz="2000" dirty="0">
                <a:latin typeface="Times New Roman" panose="02020603050405020304" pitchFamily="18" charset="0"/>
                <a:cs typeface="Times New Roman" panose="02020603050405020304" pitchFamily="18" charset="0"/>
              </a:rPr>
              <a:t>, ‘‘Merkle tree traversal in log space and time,’’ in Proc. Int. Conf. Theory Appl. </a:t>
            </a:r>
            <a:r>
              <a:rPr lang="en-IN" sz="2000" dirty="0" err="1">
                <a:latin typeface="Times New Roman" panose="02020603050405020304" pitchFamily="18" charset="0"/>
                <a:cs typeface="Times New Roman" panose="02020603050405020304" pitchFamily="18" charset="0"/>
              </a:rPr>
              <a:t>Cryptogr</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Techn</a:t>
            </a:r>
            <a:r>
              <a:rPr lang="en-IN" sz="2000" dirty="0">
                <a:latin typeface="Times New Roman" panose="02020603050405020304" pitchFamily="18" charset="0"/>
                <a:cs typeface="Times New Roman" panose="02020603050405020304" pitchFamily="18" charset="0"/>
              </a:rPr>
              <a:t>. Springer, May 2004, pp. 541–554.</a:t>
            </a:r>
          </a:p>
          <a:p>
            <a:pPr marL="457200" indent="-457200">
              <a:lnSpc>
                <a:spcPct val="150000"/>
              </a:lnSpc>
              <a:buFont typeface="+mj-lt"/>
              <a:buAutoNum type="arabicPeriod"/>
            </a:pPr>
            <a:r>
              <a:rPr lang="en-IN" sz="2000" dirty="0">
                <a:latin typeface="Times New Roman" panose="02020603050405020304" pitchFamily="18" charset="0"/>
                <a:cs typeface="Times New Roman" panose="02020603050405020304" pitchFamily="18" charset="0"/>
              </a:rPr>
              <a:t>F. Reid and M. Harrigan, ‘‘An analysis of anonymity in the Bitcoin sys- </a:t>
            </a:r>
            <a:r>
              <a:rPr lang="en-IN" sz="2000" dirty="0" err="1">
                <a:latin typeface="Times New Roman" panose="02020603050405020304" pitchFamily="18" charset="0"/>
                <a:cs typeface="Times New Roman" panose="02020603050405020304" pitchFamily="18" charset="0"/>
              </a:rPr>
              <a:t>tem</a:t>
            </a:r>
            <a:r>
              <a:rPr lang="en-IN" sz="2000" dirty="0">
                <a:latin typeface="Times New Roman" panose="02020603050405020304" pitchFamily="18" charset="0"/>
                <a:cs typeface="Times New Roman" panose="02020603050405020304" pitchFamily="18" charset="0"/>
              </a:rPr>
              <a:t>,’’ in Security and Privacy in Social Networks. Springer, Jul. 2012,pp. 197–223.</a:t>
            </a:r>
          </a:p>
          <a:p>
            <a:pPr marL="457200" indent="-457200">
              <a:lnSpc>
                <a:spcPct val="150000"/>
              </a:lnSpc>
              <a:buFont typeface="+mj-lt"/>
              <a:buAutoNum type="arabicPeriod"/>
            </a:pPr>
            <a:r>
              <a:rPr lang="en-IN" sz="2000" dirty="0">
                <a:latin typeface="Times New Roman" panose="02020603050405020304" pitchFamily="18" charset="0"/>
                <a:cs typeface="Times New Roman" panose="02020603050405020304" pitchFamily="18" charset="0"/>
              </a:rPr>
              <a:t>P. Koshy, D. Koshy, and P. McDaniel, ‘‘An analysis of anonymity in Bitcoin using P2P network traffic,’’ in Proc. Int. Conf. Financial </a:t>
            </a:r>
            <a:r>
              <a:rPr lang="en-IN" sz="2000" dirty="0" err="1">
                <a:latin typeface="Times New Roman" panose="02020603050405020304" pitchFamily="18" charset="0"/>
                <a:cs typeface="Times New Roman" panose="02020603050405020304" pitchFamily="18" charset="0"/>
              </a:rPr>
              <a:t>Cryptogr</a:t>
            </a:r>
            <a:r>
              <a:rPr lang="en-IN" sz="2000" dirty="0">
                <a:latin typeface="Times New Roman" panose="02020603050405020304" pitchFamily="18" charset="0"/>
                <a:cs typeface="Times New Roman" panose="02020603050405020304" pitchFamily="18" charset="0"/>
              </a:rPr>
              <a:t>. Data </a:t>
            </a:r>
            <a:r>
              <a:rPr lang="en-IN" sz="2000" dirty="0" err="1">
                <a:latin typeface="Times New Roman" panose="02020603050405020304" pitchFamily="18" charset="0"/>
                <a:cs typeface="Times New Roman" panose="02020603050405020304" pitchFamily="18" charset="0"/>
              </a:rPr>
              <a:t>Secur</a:t>
            </a:r>
            <a:r>
              <a:rPr lang="en-IN" sz="2000" dirty="0">
                <a:latin typeface="Times New Roman" panose="02020603050405020304" pitchFamily="18" charset="0"/>
                <a:cs typeface="Times New Roman" panose="02020603050405020304" pitchFamily="18" charset="0"/>
              </a:rPr>
              <a:t>. Springer, Nov. 2014, pp. 469–485.</a:t>
            </a:r>
          </a:p>
        </p:txBody>
      </p:sp>
    </p:spTree>
    <p:extLst>
      <p:ext uri="{BB962C8B-B14F-4D97-AF65-F5344CB8AC3E}">
        <p14:creationId xmlns:p14="http://schemas.microsoft.com/office/powerpoint/2010/main" val="4047409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D571F-F0AA-C624-03CA-EA7F280C6904}"/>
              </a:ext>
            </a:extLst>
          </p:cNvPr>
          <p:cNvSpPr>
            <a:spLocks noGrp="1"/>
          </p:cNvSpPr>
          <p:nvPr>
            <p:ph type="title"/>
          </p:nvPr>
        </p:nvSpPr>
        <p:spPr>
          <a:xfrm>
            <a:off x="196533" y="548680"/>
            <a:ext cx="7967177" cy="1325563"/>
          </a:xfrm>
        </p:spPr>
        <p:txBody>
          <a:bodyPr>
            <a:normAutofit/>
          </a:bodyPr>
          <a:lstStyle/>
          <a:p>
            <a:pPr algn="ctr"/>
            <a:r>
              <a:rPr lang="en-US" sz="3600" dirty="0">
                <a:solidFill>
                  <a:srgbClr val="7030A0"/>
                </a:solidFill>
                <a:latin typeface="Times New Roman"/>
                <a:ea typeface="Times New Roman"/>
                <a:cs typeface="Times New Roman"/>
                <a:sym typeface="Times New Roman"/>
              </a:rPr>
              <a:t>Objective of the Project</a:t>
            </a:r>
            <a:br>
              <a:rPr lang="en-US" sz="3600" dirty="0">
                <a:latin typeface="Times New Roman" pitchFamily="18" charset="0"/>
                <a:cs typeface="Times New Roman" pitchFamily="18" charset="0"/>
              </a:rPr>
            </a:br>
            <a:endParaRPr lang="en-IN" sz="3600" dirty="0"/>
          </a:p>
        </p:txBody>
      </p:sp>
      <p:sp>
        <p:nvSpPr>
          <p:cNvPr id="5" name="TextBox 4">
            <a:extLst>
              <a:ext uri="{FF2B5EF4-FFF2-40B4-BE49-F238E27FC236}">
                <a16:creationId xmlns:a16="http://schemas.microsoft.com/office/drawing/2014/main" id="{E0EF0039-2F25-E359-9C7C-DDC28C78C31A}"/>
              </a:ext>
            </a:extLst>
          </p:cNvPr>
          <p:cNvSpPr txBox="1"/>
          <p:nvPr/>
        </p:nvSpPr>
        <p:spPr>
          <a:xfrm>
            <a:off x="971600" y="1772816"/>
            <a:ext cx="7056784" cy="3268652"/>
          </a:xfrm>
          <a:prstGeom prst="rect">
            <a:avLst/>
          </a:prstGeom>
          <a:noFill/>
        </p:spPr>
        <p:txBody>
          <a:bodyPr wrap="square">
            <a:spAutoFit/>
          </a:bodyPr>
          <a:lstStyle/>
          <a:p>
            <a:pPr marL="342900" indent="-342900" algn="just">
              <a:lnSpc>
                <a:spcPct val="150000"/>
              </a:lnSpc>
              <a:buFont typeface="Wingdings" panose="05000000000000000000" pitchFamily="2" charset="2"/>
              <a:buChar char="Ø"/>
            </a:pPr>
            <a:r>
              <a:rPr lang="en-US" sz="2000" dirty="0">
                <a:latin typeface="Times New Roman" pitchFamily="18" charset="0"/>
                <a:cs typeface="Times New Roman" pitchFamily="18" charset="0"/>
              </a:rPr>
              <a:t>Develop a secure and cost-effective method for storing black box data on a public blockchain while maintaining privacy and anonymity.</a:t>
            </a:r>
          </a:p>
          <a:p>
            <a:pPr algn="just">
              <a:lnSpc>
                <a:spcPct val="150000"/>
              </a:lnSpc>
            </a:pPr>
            <a:endParaRPr lang="en-US" sz="2000" dirty="0">
              <a:latin typeface="Times New Roman" pitchFamily="18" charset="0"/>
              <a:cs typeface="Times New Roman" pitchFamily="18" charset="0"/>
            </a:endParaRPr>
          </a:p>
          <a:p>
            <a:pPr marL="342900" indent="-342900" algn="just">
              <a:lnSpc>
                <a:spcPct val="150000"/>
              </a:lnSpc>
              <a:buFont typeface="Wingdings" panose="05000000000000000000" pitchFamily="2" charset="2"/>
              <a:buChar char="Ø"/>
            </a:pPr>
            <a:r>
              <a:rPr lang="en-US" sz="2000" dirty="0">
                <a:latin typeface="Times New Roman" pitchFamily="18" charset="0"/>
                <a:cs typeface="Times New Roman" pitchFamily="18" charset="0"/>
              </a:rPr>
              <a:t> Implement efficient search algorithms that can operate within the constraints of blockchain technology to enable users to search the data without compromising its security or anonymity.</a:t>
            </a:r>
          </a:p>
        </p:txBody>
      </p:sp>
    </p:spTree>
    <p:extLst>
      <p:ext uri="{BB962C8B-B14F-4D97-AF65-F5344CB8AC3E}">
        <p14:creationId xmlns:p14="http://schemas.microsoft.com/office/powerpoint/2010/main" val="2480234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
          <p:cNvSpPr txBox="1">
            <a:spLocks noGrp="1"/>
          </p:cNvSpPr>
          <p:nvPr>
            <p:ph type="title"/>
          </p:nvPr>
        </p:nvSpPr>
        <p:spPr>
          <a:xfrm>
            <a:off x="395536" y="692696"/>
            <a:ext cx="7886700" cy="530258"/>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7030A0"/>
              </a:buClr>
              <a:buSzPts val="3600"/>
              <a:buFont typeface="Times New Roman"/>
              <a:buNone/>
            </a:pPr>
            <a:r>
              <a:rPr lang="en-US" sz="3600" dirty="0">
                <a:solidFill>
                  <a:srgbClr val="7030A0"/>
                </a:solidFill>
                <a:latin typeface="Times New Roman" pitchFamily="18" charset="0"/>
                <a:cs typeface="Times New Roman" pitchFamily="18" charset="0"/>
              </a:rPr>
              <a:t>Abstract</a:t>
            </a:r>
            <a:endParaRPr lang="en-US" sz="3600" dirty="0">
              <a:solidFill>
                <a:srgbClr val="7030A0"/>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11A3292E-4ABF-357D-44D1-7CA413030A1A}"/>
              </a:ext>
            </a:extLst>
          </p:cNvPr>
          <p:cNvSpPr txBox="1"/>
          <p:nvPr/>
        </p:nvSpPr>
        <p:spPr>
          <a:xfrm>
            <a:off x="827584" y="1700808"/>
            <a:ext cx="7560840" cy="3268652"/>
          </a:xfrm>
          <a:prstGeom prst="rect">
            <a:avLst/>
          </a:prstGeom>
          <a:noFill/>
        </p:spPr>
        <p:txBody>
          <a:bodyPr wrap="square">
            <a:spAutoFit/>
          </a:bodyPr>
          <a:lstStyle/>
          <a:p>
            <a:pPr algn="just">
              <a:lnSpc>
                <a:spcPct val="150000"/>
              </a:lnSpc>
            </a:pPr>
            <a:r>
              <a:rPr lang="en-US" sz="2000" dirty="0">
                <a:latin typeface="Times New Roman" pitchFamily="18" charset="0"/>
                <a:cs typeface="Times New Roman" pitchFamily="18" charset="0"/>
              </a:rPr>
              <a:t>A Black box data is crucial for accident analysis, but current storage systems face cost and privacy challenges. Uploading data to blockchains ensures integrity but incurs high transaction fees. We propose a cost-effective, searchable black box data storage system with strong anonymity using blockchains. Our scheme addresses cost issues by leveraging the number of uploading users, making it practical for public blockchains like Bitcoin or Ethereum.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4CB8A-2950-69C1-D927-34EAA313811D}"/>
              </a:ext>
            </a:extLst>
          </p:cNvPr>
          <p:cNvSpPr>
            <a:spLocks noGrp="1"/>
          </p:cNvSpPr>
          <p:nvPr>
            <p:ph type="title"/>
          </p:nvPr>
        </p:nvSpPr>
        <p:spPr>
          <a:xfrm>
            <a:off x="251519" y="191273"/>
            <a:ext cx="7886700" cy="645439"/>
          </a:xfrm>
        </p:spPr>
        <p:txBody>
          <a:bodyPr>
            <a:normAutofit/>
          </a:bodyPr>
          <a:lstStyle/>
          <a:p>
            <a:pPr algn="ctr"/>
            <a:r>
              <a:rPr lang="en-IN" sz="3600" dirty="0">
                <a:solidFill>
                  <a:srgbClr val="7030A0"/>
                </a:solidFill>
                <a:latin typeface="Times New Roman"/>
                <a:ea typeface="Times New Roman"/>
                <a:cs typeface="Times New Roman"/>
                <a:sym typeface="Times New Roman"/>
              </a:rPr>
              <a:t>LITERATURE SURVEY</a:t>
            </a:r>
            <a:endParaRPr lang="en-IN" sz="3600" dirty="0">
              <a:solidFill>
                <a:srgbClr val="7030A0"/>
              </a:solidFill>
            </a:endParaRPr>
          </a:p>
        </p:txBody>
      </p:sp>
      <p:graphicFrame>
        <p:nvGraphicFramePr>
          <p:cNvPr id="8" name="Google Shape;169;p6">
            <a:extLst>
              <a:ext uri="{FF2B5EF4-FFF2-40B4-BE49-F238E27FC236}">
                <a16:creationId xmlns:a16="http://schemas.microsoft.com/office/drawing/2014/main" id="{3209F8D9-F90F-AC53-068C-C87CAF2212B8}"/>
              </a:ext>
            </a:extLst>
          </p:cNvPr>
          <p:cNvGraphicFramePr/>
          <p:nvPr>
            <p:extLst>
              <p:ext uri="{D42A27DB-BD31-4B8C-83A1-F6EECF244321}">
                <p14:modId xmlns:p14="http://schemas.microsoft.com/office/powerpoint/2010/main" val="1706485018"/>
              </p:ext>
            </p:extLst>
          </p:nvPr>
        </p:nvGraphicFramePr>
        <p:xfrm>
          <a:off x="233854" y="869790"/>
          <a:ext cx="8640961" cy="5638820"/>
        </p:xfrm>
        <a:graphic>
          <a:graphicData uri="http://schemas.openxmlformats.org/drawingml/2006/table">
            <a:tbl>
              <a:tblPr firstRow="1" bandRow="1">
                <a:noFill/>
              </a:tblPr>
              <a:tblGrid>
                <a:gridCol w="663002">
                  <a:extLst>
                    <a:ext uri="{9D8B030D-6E8A-4147-A177-3AD203B41FA5}">
                      <a16:colId xmlns:a16="http://schemas.microsoft.com/office/drawing/2014/main" val="20000"/>
                    </a:ext>
                  </a:extLst>
                </a:gridCol>
                <a:gridCol w="1181344">
                  <a:extLst>
                    <a:ext uri="{9D8B030D-6E8A-4147-A177-3AD203B41FA5}">
                      <a16:colId xmlns:a16="http://schemas.microsoft.com/office/drawing/2014/main" val="20001"/>
                    </a:ext>
                  </a:extLst>
                </a:gridCol>
                <a:gridCol w="4780390">
                  <a:extLst>
                    <a:ext uri="{9D8B030D-6E8A-4147-A177-3AD203B41FA5}">
                      <a16:colId xmlns:a16="http://schemas.microsoft.com/office/drawing/2014/main" val="20002"/>
                    </a:ext>
                  </a:extLst>
                </a:gridCol>
                <a:gridCol w="1176662">
                  <a:extLst>
                    <a:ext uri="{9D8B030D-6E8A-4147-A177-3AD203B41FA5}">
                      <a16:colId xmlns:a16="http://schemas.microsoft.com/office/drawing/2014/main" val="20003"/>
                    </a:ext>
                  </a:extLst>
                </a:gridCol>
                <a:gridCol w="839563">
                  <a:extLst>
                    <a:ext uri="{9D8B030D-6E8A-4147-A177-3AD203B41FA5}">
                      <a16:colId xmlns:a16="http://schemas.microsoft.com/office/drawing/2014/main" val="20004"/>
                    </a:ext>
                  </a:extLst>
                </a:gridCol>
              </a:tblGrid>
              <a:tr h="0">
                <a:tc>
                  <a:txBody>
                    <a:bodyPr/>
                    <a:lstStyle/>
                    <a:p>
                      <a:pPr marL="0" marR="0" lvl="0" indent="0" algn="l" rtl="0">
                        <a:spcBef>
                          <a:spcPts val="0"/>
                        </a:spcBef>
                        <a:spcAft>
                          <a:spcPts val="0"/>
                        </a:spcAft>
                        <a:buNone/>
                      </a:pPr>
                      <a:r>
                        <a:rPr lang="en-IN" sz="1800" u="none" strike="noStrike" cap="none" dirty="0">
                          <a:latin typeface="Times New Roman"/>
                          <a:ea typeface="Times New Roman"/>
                          <a:cs typeface="Times New Roman"/>
                          <a:sym typeface="Times New Roman"/>
                        </a:rPr>
                        <a:t>S.NO</a:t>
                      </a:r>
                      <a:endParaRPr dirty="0"/>
                    </a:p>
                  </a:txBody>
                  <a:tcPr marL="91450" marR="91450" marT="45725" marB="45725"/>
                </a:tc>
                <a:tc>
                  <a:txBody>
                    <a:bodyPr/>
                    <a:lstStyle/>
                    <a:p>
                      <a:pPr marL="0" marR="0" lvl="0" indent="0" algn="l" rtl="0">
                        <a:spcBef>
                          <a:spcPts val="0"/>
                        </a:spcBef>
                        <a:spcAft>
                          <a:spcPts val="0"/>
                        </a:spcAft>
                        <a:buNone/>
                      </a:pPr>
                      <a:r>
                        <a:rPr lang="en-IN" sz="1800" dirty="0">
                          <a:latin typeface="Times New Roman"/>
                          <a:ea typeface="Times New Roman"/>
                          <a:cs typeface="Times New Roman"/>
                          <a:sym typeface="Times New Roman"/>
                        </a:rPr>
                        <a:t>TITLE</a:t>
                      </a:r>
                      <a:endParaRPr dirty="0"/>
                    </a:p>
                  </a:txBody>
                  <a:tcPr marL="91450" marR="91450" marT="45725" marB="45725"/>
                </a:tc>
                <a:tc>
                  <a:txBody>
                    <a:bodyPr/>
                    <a:lstStyle/>
                    <a:p>
                      <a:pPr marL="0" marR="0" lvl="0" indent="0" algn="l" rtl="0">
                        <a:spcBef>
                          <a:spcPts val="0"/>
                        </a:spcBef>
                        <a:spcAft>
                          <a:spcPts val="0"/>
                        </a:spcAft>
                        <a:buNone/>
                      </a:pPr>
                      <a:r>
                        <a:rPr lang="en-IN" sz="1800" dirty="0">
                          <a:latin typeface="Times New Roman"/>
                          <a:ea typeface="Times New Roman"/>
                          <a:cs typeface="Times New Roman"/>
                          <a:sym typeface="Times New Roman"/>
                        </a:rPr>
                        <a:t>CONTENT</a:t>
                      </a:r>
                      <a:endParaRPr dirty="0"/>
                    </a:p>
                  </a:txBody>
                  <a:tcPr marL="91450" marR="91450" marT="45725" marB="45725"/>
                </a:tc>
                <a:tc>
                  <a:txBody>
                    <a:bodyPr/>
                    <a:lstStyle/>
                    <a:p>
                      <a:pPr marL="0" marR="0" lvl="0" indent="0" algn="l" rtl="0">
                        <a:spcBef>
                          <a:spcPts val="0"/>
                        </a:spcBef>
                        <a:spcAft>
                          <a:spcPts val="0"/>
                        </a:spcAft>
                        <a:buNone/>
                      </a:pPr>
                      <a:r>
                        <a:rPr lang="en-IN" sz="1800" dirty="0">
                          <a:latin typeface="Times New Roman"/>
                          <a:ea typeface="Times New Roman"/>
                          <a:cs typeface="Times New Roman"/>
                          <a:sym typeface="Times New Roman"/>
                        </a:rPr>
                        <a:t>AUTHOR</a:t>
                      </a:r>
                      <a:endParaRPr dirty="0"/>
                    </a:p>
                  </a:txBody>
                  <a:tcPr marL="91450" marR="91450" marT="45725" marB="45725"/>
                </a:tc>
                <a:tc>
                  <a:txBody>
                    <a:bodyPr/>
                    <a:lstStyle/>
                    <a:p>
                      <a:pPr marL="0" marR="0" lvl="0" indent="0" algn="l" rtl="0">
                        <a:spcBef>
                          <a:spcPts val="0"/>
                        </a:spcBef>
                        <a:spcAft>
                          <a:spcPts val="0"/>
                        </a:spcAft>
                        <a:buNone/>
                      </a:pPr>
                      <a:r>
                        <a:rPr lang="en-IN" sz="1800" dirty="0">
                          <a:latin typeface="Times New Roman"/>
                          <a:ea typeface="Times New Roman"/>
                          <a:cs typeface="Times New Roman"/>
                          <a:sym typeface="Times New Roman"/>
                        </a:rPr>
                        <a:t>YEAR</a:t>
                      </a:r>
                      <a:endParaRPr dirty="0"/>
                    </a:p>
                  </a:txBody>
                  <a:tcPr marL="91450" marR="91450" marT="45725" marB="45725"/>
                </a:tc>
                <a:extLst>
                  <a:ext uri="{0D108BD9-81ED-4DB2-BD59-A6C34878D82A}">
                    <a16:rowId xmlns:a16="http://schemas.microsoft.com/office/drawing/2014/main" val="10000"/>
                  </a:ext>
                </a:extLst>
              </a:tr>
              <a:tr h="4580676">
                <a:tc>
                  <a:txBody>
                    <a:bodyPr/>
                    <a:lstStyle/>
                    <a:p>
                      <a:pPr marL="0" marR="0" lvl="0" indent="0" algn="l" rtl="0">
                        <a:spcBef>
                          <a:spcPts val="0"/>
                        </a:spcBef>
                        <a:spcAft>
                          <a:spcPts val="0"/>
                        </a:spcAft>
                        <a:buNone/>
                      </a:pPr>
                      <a:r>
                        <a:rPr lang="en-IN" sz="1800" dirty="0">
                          <a:latin typeface="Times New Roman"/>
                          <a:ea typeface="Times New Roman"/>
                          <a:cs typeface="Times New Roman"/>
                          <a:sym typeface="Times New Roman"/>
                        </a:rPr>
                        <a:t>1</a:t>
                      </a:r>
                      <a:endParaRPr dirty="0"/>
                    </a:p>
                  </a:txBody>
                  <a:tcPr marL="91450" marR="91450" marT="45725" marB="45725"/>
                </a:tc>
                <a:tc>
                  <a:txBody>
                    <a:bodyPr/>
                    <a:lstStyle/>
                    <a:p>
                      <a:pPr marL="0" marR="0" lvl="0" indent="0" algn="l" rtl="0">
                        <a:spcBef>
                          <a:spcPts val="0"/>
                        </a:spcBef>
                        <a:spcAft>
                          <a:spcPts val="0"/>
                        </a:spcAft>
                        <a:buNone/>
                      </a:pPr>
                      <a:r>
                        <a:rPr lang="en-US" sz="1600" b="1" dirty="0">
                          <a:latin typeface="Times New Roman"/>
                          <a:ea typeface="Times New Roman"/>
                          <a:cs typeface="Times New Roman"/>
                          <a:sym typeface="Times New Roman"/>
                        </a:rPr>
                        <a:t>On Blockchain-Enhanced Secure Data Storage</a:t>
                      </a:r>
                    </a:p>
                    <a:p>
                      <a:pPr marL="0" marR="0" lvl="0" indent="0" algn="l" rtl="0">
                        <a:spcBef>
                          <a:spcPts val="0"/>
                        </a:spcBef>
                        <a:spcAft>
                          <a:spcPts val="0"/>
                        </a:spcAft>
                        <a:buNone/>
                      </a:pPr>
                      <a:r>
                        <a:rPr lang="en-US" sz="1600" b="1" dirty="0">
                          <a:latin typeface="Times New Roman"/>
                          <a:ea typeface="Times New Roman"/>
                          <a:cs typeface="Times New Roman"/>
                          <a:sym typeface="Times New Roman"/>
                        </a:rPr>
                        <a:t>and Sharing in Vehicular Edge Computing Networks</a:t>
                      </a:r>
                      <a:endParaRPr sz="1600" b="1" dirty="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None/>
                      </a:pPr>
                      <a:r>
                        <a:rPr lang="en-US" sz="1400" b="0" i="0" u="none" strike="noStrike" dirty="0">
                          <a:solidFill>
                            <a:schemeClr val="dk1"/>
                          </a:solidFill>
                          <a:latin typeface="Times New Roman"/>
                          <a:ea typeface="Times New Roman"/>
                          <a:cs typeface="Times New Roman"/>
                          <a:sym typeface="Times New Roman"/>
                        </a:rPr>
                        <a:t>The conventional architecture of vehicular ad hoc networks</a:t>
                      </a:r>
                    </a:p>
                    <a:p>
                      <a:pPr marL="0" marR="0" lvl="0" indent="0" algn="l" rtl="0">
                        <a:spcBef>
                          <a:spcPts val="0"/>
                        </a:spcBef>
                        <a:spcAft>
                          <a:spcPts val="0"/>
                        </a:spcAft>
                        <a:buNone/>
                      </a:pPr>
                      <a:r>
                        <a:rPr lang="en-US" sz="1400" b="0" i="0" u="none" strike="noStrike" dirty="0">
                          <a:solidFill>
                            <a:schemeClr val="dk1"/>
                          </a:solidFill>
                          <a:latin typeface="Times New Roman"/>
                          <a:ea typeface="Times New Roman"/>
                          <a:cs typeface="Times New Roman"/>
                          <a:sym typeface="Times New Roman"/>
                        </a:rPr>
                        <a:t>(VANETs) with a centralized approach has difficulty overcoming the increasing complexity of intelligent transportation system (ITS) applications as well as challenges in providing large amounts of data storage, trust management, and information security. Therefore, vehicular edge computing networks (</a:t>
                      </a:r>
                      <a:r>
                        <a:rPr lang="en-US" sz="1400" b="0" i="0" u="none" strike="noStrike" dirty="0" err="1">
                          <a:solidFill>
                            <a:schemeClr val="dk1"/>
                          </a:solidFill>
                          <a:latin typeface="Times New Roman"/>
                          <a:ea typeface="Times New Roman"/>
                          <a:cs typeface="Times New Roman"/>
                          <a:sym typeface="Times New Roman"/>
                        </a:rPr>
                        <a:t>VECNets</a:t>
                      </a:r>
                      <a:r>
                        <a:rPr lang="en-US" sz="1400" b="0" i="0" u="none" strike="noStrike" dirty="0">
                          <a:solidFill>
                            <a:schemeClr val="dk1"/>
                          </a:solidFill>
                          <a:latin typeface="Times New Roman"/>
                          <a:ea typeface="Times New Roman"/>
                          <a:cs typeface="Times New Roman"/>
                          <a:sym typeface="Times New Roman"/>
                        </a:rPr>
                        <a:t>) have emerged to provide massive storage resources with powerful computing on network edges. However, a centralized server in </a:t>
                      </a:r>
                      <a:r>
                        <a:rPr lang="en-US" sz="1400" b="0" i="0" u="none" strike="noStrike" dirty="0" err="1">
                          <a:solidFill>
                            <a:schemeClr val="dk1"/>
                          </a:solidFill>
                          <a:latin typeface="Times New Roman"/>
                          <a:ea typeface="Times New Roman"/>
                          <a:cs typeface="Times New Roman"/>
                          <a:sym typeface="Times New Roman"/>
                        </a:rPr>
                        <a:t>VECNets</a:t>
                      </a:r>
                      <a:r>
                        <a:rPr lang="en-US" sz="1400" b="0" i="0" u="none" strike="noStrike" dirty="0">
                          <a:solidFill>
                            <a:schemeClr val="dk1"/>
                          </a:solidFill>
                          <a:latin typeface="Times New Roman"/>
                          <a:ea typeface="Times New Roman"/>
                          <a:cs typeface="Times New Roman"/>
                          <a:sym typeface="Times New Roman"/>
                        </a:rPr>
                        <a:t> is insufficient due to potential data leakage and security risks as it can still allow a single point of failure (</a:t>
                      </a:r>
                      <a:r>
                        <a:rPr lang="en-US" sz="1400" b="0" i="0" u="none" strike="noStrike" dirty="0" err="1">
                          <a:solidFill>
                            <a:schemeClr val="dk1"/>
                          </a:solidFill>
                          <a:latin typeface="Times New Roman"/>
                          <a:ea typeface="Times New Roman"/>
                          <a:cs typeface="Times New Roman"/>
                          <a:sym typeface="Times New Roman"/>
                        </a:rPr>
                        <a:t>SPoF</a:t>
                      </a:r>
                      <a:r>
                        <a:rPr lang="en-US" sz="1400" b="0" i="0" u="none" strike="noStrike" dirty="0">
                          <a:solidFill>
                            <a:schemeClr val="dk1"/>
                          </a:solidFill>
                          <a:latin typeface="Times New Roman"/>
                          <a:ea typeface="Times New Roman"/>
                          <a:cs typeface="Times New Roman"/>
                          <a:sym typeface="Times New Roman"/>
                        </a:rPr>
                        <a:t>). We propose consortium blockchain and smart contracts to ensure a trustworthy environment for secure data storage and sharing in the system to address these challenges. Practical byzantine fault tolerance (PBFT) is utilized because it is suitable for consortium blockchain to audit publicly, store data sharing, and records the whole consensus process. It can defend against system failures with or without symptoms to reach an agreement among consensus participants. Furthermore, we use an incentive mechanism to motivate the vehicle to contribute and honestly share their data. The simulation results satisfy the</a:t>
                      </a:r>
                    </a:p>
                    <a:p>
                      <a:pPr marL="0" marR="0" lvl="0" indent="0" algn="l" rtl="0">
                        <a:spcBef>
                          <a:spcPts val="0"/>
                        </a:spcBef>
                        <a:spcAft>
                          <a:spcPts val="0"/>
                        </a:spcAft>
                        <a:buNone/>
                      </a:pPr>
                      <a:r>
                        <a:rPr lang="en-US" sz="1400" b="0" i="0" u="none" strike="noStrike" dirty="0">
                          <a:solidFill>
                            <a:schemeClr val="dk1"/>
                          </a:solidFill>
                          <a:latin typeface="Times New Roman"/>
                          <a:ea typeface="Times New Roman"/>
                          <a:cs typeface="Times New Roman"/>
                          <a:sym typeface="Times New Roman"/>
                        </a:rPr>
                        <a:t>proposed model’s design goals by increasing vehicular networks’ performance in general.</a:t>
                      </a:r>
                      <a:endParaRPr sz="1400" dirty="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None/>
                      </a:pPr>
                      <a:r>
                        <a:rPr lang="en-IN" sz="1800" b="0" i="0" u="none" strike="noStrike" dirty="0">
                          <a:solidFill>
                            <a:schemeClr val="dk1"/>
                          </a:solidFill>
                          <a:latin typeface="Times New Roman"/>
                          <a:ea typeface="Times New Roman"/>
                          <a:cs typeface="Times New Roman"/>
                          <a:sym typeface="Times New Roman"/>
                        </a:rPr>
                        <a:t>Muhammad Firdaus, Kyung-</a:t>
                      </a:r>
                      <a:r>
                        <a:rPr lang="en-IN" sz="1800" b="0" i="0" u="none" strike="noStrike" dirty="0" err="1">
                          <a:solidFill>
                            <a:schemeClr val="dk1"/>
                          </a:solidFill>
                          <a:latin typeface="Times New Roman"/>
                          <a:ea typeface="Times New Roman"/>
                          <a:cs typeface="Times New Roman"/>
                          <a:sym typeface="Times New Roman"/>
                        </a:rPr>
                        <a:t>Hyune</a:t>
                      </a:r>
                      <a:r>
                        <a:rPr lang="en-IN" sz="1800" b="0" i="0" u="none" strike="noStrike" dirty="0">
                          <a:solidFill>
                            <a:schemeClr val="dk1"/>
                          </a:solidFill>
                          <a:latin typeface="Times New Roman"/>
                          <a:ea typeface="Times New Roman"/>
                          <a:cs typeface="Times New Roman"/>
                          <a:sym typeface="Times New Roman"/>
                        </a:rPr>
                        <a:t> Rhee</a:t>
                      </a:r>
                      <a:endParaRPr sz="1800" dirty="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None/>
                      </a:pPr>
                      <a:r>
                        <a:rPr lang="en-IN" sz="1800" dirty="0">
                          <a:latin typeface="Times New Roman"/>
                          <a:ea typeface="Times New Roman"/>
                          <a:cs typeface="Times New Roman"/>
                          <a:sym typeface="Times New Roman"/>
                        </a:rPr>
                        <a:t>2021</a:t>
                      </a:r>
                      <a:endParaRPr dirty="0"/>
                    </a:p>
                  </a:txBody>
                  <a:tcPr marL="91450" marR="91450" marT="45725" marB="457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532026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43EC7-7845-7503-2614-A65EDEC46F4E}"/>
              </a:ext>
            </a:extLst>
          </p:cNvPr>
          <p:cNvSpPr>
            <a:spLocks noGrp="1"/>
          </p:cNvSpPr>
          <p:nvPr>
            <p:ph type="title"/>
          </p:nvPr>
        </p:nvSpPr>
        <p:spPr>
          <a:xfrm>
            <a:off x="179512" y="365127"/>
            <a:ext cx="7886700" cy="1191666"/>
          </a:xfrm>
        </p:spPr>
        <p:txBody>
          <a:bodyPr>
            <a:noAutofit/>
          </a:bodyPr>
          <a:lstStyle/>
          <a:p>
            <a:pPr algn="ctr"/>
            <a:r>
              <a:rPr lang="en-IN" sz="3600" dirty="0">
                <a:solidFill>
                  <a:srgbClr val="7030A0"/>
                </a:solidFill>
                <a:latin typeface="Times New Roman" panose="02020603050405020304" pitchFamily="18" charset="0"/>
                <a:ea typeface="Times New Roman"/>
                <a:cs typeface="Times New Roman" panose="02020603050405020304" pitchFamily="18" charset="0"/>
                <a:sym typeface="Times New Roman"/>
              </a:rPr>
              <a:t>LITERATURE SURVEY</a:t>
            </a:r>
            <a:br>
              <a:rPr lang="en-IN" sz="3600" dirty="0">
                <a:solidFill>
                  <a:srgbClr val="7030A0"/>
                </a:solidFill>
                <a:latin typeface="Times New Roman" panose="02020603050405020304" pitchFamily="18" charset="0"/>
                <a:cs typeface="Times New Roman" panose="02020603050405020304" pitchFamily="18" charset="0"/>
              </a:rPr>
            </a:br>
            <a:br>
              <a:rPr lang="en-IN" sz="3600" dirty="0">
                <a:solidFill>
                  <a:srgbClr val="7030A0"/>
                </a:solidFill>
                <a:latin typeface="Times New Roman" panose="02020603050405020304" pitchFamily="18" charset="0"/>
                <a:cs typeface="Times New Roman" panose="02020603050405020304" pitchFamily="18" charset="0"/>
              </a:rPr>
            </a:br>
            <a:endParaRPr lang="en-IN" sz="3600" dirty="0">
              <a:solidFill>
                <a:srgbClr val="7030A0"/>
              </a:solidFill>
              <a:latin typeface="Times New Roman" panose="02020603050405020304" pitchFamily="18" charset="0"/>
              <a:cs typeface="Times New Roman" panose="02020603050405020304" pitchFamily="18" charset="0"/>
            </a:endParaRPr>
          </a:p>
        </p:txBody>
      </p:sp>
      <p:sp>
        <p:nvSpPr>
          <p:cNvPr id="5" name="Slide Number Placeholder 2">
            <a:extLst>
              <a:ext uri="{FF2B5EF4-FFF2-40B4-BE49-F238E27FC236}">
                <a16:creationId xmlns:a16="http://schemas.microsoft.com/office/drawing/2014/main" id="{664F86CD-DFB5-16CE-B0AE-D306D529D36C}"/>
              </a:ext>
            </a:extLst>
          </p:cNvPr>
          <p:cNvSpPr txBox="1">
            <a:spLocks/>
          </p:cNvSpPr>
          <p:nvPr/>
        </p:nvSpPr>
        <p:spPr>
          <a:xfrm>
            <a:off x="7250039" y="8181380"/>
            <a:ext cx="20574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pPr/>
              <a:t>6</a:t>
            </a:fld>
            <a:endParaRPr lang="en-US"/>
          </a:p>
        </p:txBody>
      </p:sp>
      <p:graphicFrame>
        <p:nvGraphicFramePr>
          <p:cNvPr id="6" name="Google Shape;169;p6">
            <a:extLst>
              <a:ext uri="{FF2B5EF4-FFF2-40B4-BE49-F238E27FC236}">
                <a16:creationId xmlns:a16="http://schemas.microsoft.com/office/drawing/2014/main" id="{F729B9E1-9E8D-839A-CCB4-5851C867260B}"/>
              </a:ext>
            </a:extLst>
          </p:cNvPr>
          <p:cNvGraphicFramePr/>
          <p:nvPr>
            <p:extLst>
              <p:ext uri="{D42A27DB-BD31-4B8C-83A1-F6EECF244321}">
                <p14:modId xmlns:p14="http://schemas.microsoft.com/office/powerpoint/2010/main" val="1269794255"/>
              </p:ext>
            </p:extLst>
          </p:nvPr>
        </p:nvGraphicFramePr>
        <p:xfrm>
          <a:off x="179512" y="960960"/>
          <a:ext cx="8640961" cy="5060328"/>
        </p:xfrm>
        <a:graphic>
          <a:graphicData uri="http://schemas.openxmlformats.org/drawingml/2006/table">
            <a:tbl>
              <a:tblPr firstRow="1" bandRow="1">
                <a:noFill/>
              </a:tblPr>
              <a:tblGrid>
                <a:gridCol w="663002">
                  <a:extLst>
                    <a:ext uri="{9D8B030D-6E8A-4147-A177-3AD203B41FA5}">
                      <a16:colId xmlns:a16="http://schemas.microsoft.com/office/drawing/2014/main" val="20000"/>
                    </a:ext>
                  </a:extLst>
                </a:gridCol>
                <a:gridCol w="1281214">
                  <a:extLst>
                    <a:ext uri="{9D8B030D-6E8A-4147-A177-3AD203B41FA5}">
                      <a16:colId xmlns:a16="http://schemas.microsoft.com/office/drawing/2014/main" val="20001"/>
                    </a:ext>
                  </a:extLst>
                </a:gridCol>
                <a:gridCol w="4680520">
                  <a:extLst>
                    <a:ext uri="{9D8B030D-6E8A-4147-A177-3AD203B41FA5}">
                      <a16:colId xmlns:a16="http://schemas.microsoft.com/office/drawing/2014/main" val="20002"/>
                    </a:ext>
                  </a:extLst>
                </a:gridCol>
                <a:gridCol w="1176662">
                  <a:extLst>
                    <a:ext uri="{9D8B030D-6E8A-4147-A177-3AD203B41FA5}">
                      <a16:colId xmlns:a16="http://schemas.microsoft.com/office/drawing/2014/main" val="20003"/>
                    </a:ext>
                  </a:extLst>
                </a:gridCol>
                <a:gridCol w="839563">
                  <a:extLst>
                    <a:ext uri="{9D8B030D-6E8A-4147-A177-3AD203B41FA5}">
                      <a16:colId xmlns:a16="http://schemas.microsoft.com/office/drawing/2014/main" val="20004"/>
                    </a:ext>
                  </a:extLst>
                </a:gridCol>
              </a:tblGrid>
              <a:tr h="784035">
                <a:tc>
                  <a:txBody>
                    <a:bodyPr/>
                    <a:lstStyle/>
                    <a:p>
                      <a:pPr marL="0" marR="0" lvl="0" indent="0" algn="l" rtl="0">
                        <a:spcBef>
                          <a:spcPts val="0"/>
                        </a:spcBef>
                        <a:spcAft>
                          <a:spcPts val="0"/>
                        </a:spcAft>
                        <a:buNone/>
                      </a:pPr>
                      <a:r>
                        <a:rPr lang="en-IN" sz="1800" u="none" strike="noStrike" cap="none" dirty="0">
                          <a:latin typeface="Times New Roman"/>
                          <a:ea typeface="Times New Roman"/>
                          <a:cs typeface="Times New Roman"/>
                          <a:sym typeface="Times New Roman"/>
                        </a:rPr>
                        <a:t>S.NO</a:t>
                      </a:r>
                      <a:endParaRPr dirty="0"/>
                    </a:p>
                  </a:txBody>
                  <a:tcPr marL="91450" marR="91450" marT="45725" marB="45725"/>
                </a:tc>
                <a:tc>
                  <a:txBody>
                    <a:bodyPr/>
                    <a:lstStyle/>
                    <a:p>
                      <a:pPr marL="0" marR="0" lvl="0" indent="0" algn="l" rtl="0">
                        <a:spcBef>
                          <a:spcPts val="0"/>
                        </a:spcBef>
                        <a:spcAft>
                          <a:spcPts val="0"/>
                        </a:spcAft>
                        <a:buNone/>
                      </a:pPr>
                      <a:r>
                        <a:rPr lang="en-IN" sz="1800">
                          <a:latin typeface="Times New Roman"/>
                          <a:ea typeface="Times New Roman"/>
                          <a:cs typeface="Times New Roman"/>
                          <a:sym typeface="Times New Roman"/>
                        </a:rPr>
                        <a:t>TITLE</a:t>
                      </a:r>
                      <a:endParaRPr/>
                    </a:p>
                  </a:txBody>
                  <a:tcPr marL="91450" marR="91450" marT="45725" marB="45725"/>
                </a:tc>
                <a:tc>
                  <a:txBody>
                    <a:bodyPr/>
                    <a:lstStyle/>
                    <a:p>
                      <a:pPr marL="0" marR="0" lvl="0" indent="0" algn="l" rtl="0">
                        <a:spcBef>
                          <a:spcPts val="0"/>
                        </a:spcBef>
                        <a:spcAft>
                          <a:spcPts val="0"/>
                        </a:spcAft>
                        <a:buNone/>
                      </a:pPr>
                      <a:r>
                        <a:rPr lang="en-IN" sz="1800">
                          <a:latin typeface="Times New Roman"/>
                          <a:ea typeface="Times New Roman"/>
                          <a:cs typeface="Times New Roman"/>
                          <a:sym typeface="Times New Roman"/>
                        </a:rPr>
                        <a:t>CONTENT</a:t>
                      </a:r>
                      <a:endParaRPr/>
                    </a:p>
                  </a:txBody>
                  <a:tcPr marL="91450" marR="91450" marT="45725" marB="45725"/>
                </a:tc>
                <a:tc>
                  <a:txBody>
                    <a:bodyPr/>
                    <a:lstStyle/>
                    <a:p>
                      <a:pPr marL="0" marR="0" lvl="0" indent="0" algn="l" rtl="0">
                        <a:spcBef>
                          <a:spcPts val="0"/>
                        </a:spcBef>
                        <a:spcAft>
                          <a:spcPts val="0"/>
                        </a:spcAft>
                        <a:buNone/>
                      </a:pPr>
                      <a:r>
                        <a:rPr lang="en-IN" sz="1800">
                          <a:latin typeface="Times New Roman"/>
                          <a:ea typeface="Times New Roman"/>
                          <a:cs typeface="Times New Roman"/>
                          <a:sym typeface="Times New Roman"/>
                        </a:rPr>
                        <a:t>AUTHOR</a:t>
                      </a:r>
                      <a:endParaRPr/>
                    </a:p>
                  </a:txBody>
                  <a:tcPr marL="91450" marR="91450" marT="45725" marB="45725"/>
                </a:tc>
                <a:tc>
                  <a:txBody>
                    <a:bodyPr/>
                    <a:lstStyle/>
                    <a:p>
                      <a:pPr marL="0" marR="0" lvl="0" indent="0" algn="l" rtl="0">
                        <a:spcBef>
                          <a:spcPts val="0"/>
                        </a:spcBef>
                        <a:spcAft>
                          <a:spcPts val="0"/>
                        </a:spcAft>
                        <a:buNone/>
                      </a:pPr>
                      <a:r>
                        <a:rPr lang="en-IN" sz="1800">
                          <a:latin typeface="Times New Roman"/>
                          <a:ea typeface="Times New Roman"/>
                          <a:cs typeface="Times New Roman"/>
                          <a:sym typeface="Times New Roman"/>
                        </a:rPr>
                        <a:t>YEAR</a:t>
                      </a:r>
                      <a:endParaRPr/>
                    </a:p>
                  </a:txBody>
                  <a:tcPr marL="91450" marR="91450" marT="45725" marB="45725"/>
                </a:tc>
                <a:extLst>
                  <a:ext uri="{0D108BD9-81ED-4DB2-BD59-A6C34878D82A}">
                    <a16:rowId xmlns:a16="http://schemas.microsoft.com/office/drawing/2014/main" val="10000"/>
                  </a:ext>
                </a:extLst>
              </a:tr>
              <a:tr h="4276293">
                <a:tc>
                  <a:txBody>
                    <a:bodyPr/>
                    <a:lstStyle/>
                    <a:p>
                      <a:pPr marL="0" marR="0" lvl="0" indent="0" algn="l" rtl="0">
                        <a:spcBef>
                          <a:spcPts val="0"/>
                        </a:spcBef>
                        <a:spcAft>
                          <a:spcPts val="0"/>
                        </a:spcAft>
                        <a:buNone/>
                      </a:pPr>
                      <a:r>
                        <a:rPr lang="en-US" sz="1800" dirty="0">
                          <a:latin typeface="Times New Roman"/>
                          <a:cs typeface="Times New Roman"/>
                          <a:sym typeface="Times New Roman"/>
                        </a:rPr>
                        <a:t>2</a:t>
                      </a:r>
                      <a:endParaRPr dirty="0"/>
                    </a:p>
                  </a:txBody>
                  <a:tcPr marL="91450" marR="91450" marT="45725" marB="45725"/>
                </a:tc>
                <a:tc>
                  <a:txBody>
                    <a:bodyPr/>
                    <a:lstStyle/>
                    <a:p>
                      <a:pPr marL="0" marR="0" lvl="0" indent="0" algn="l" rtl="0">
                        <a:spcBef>
                          <a:spcPts val="0"/>
                        </a:spcBef>
                        <a:spcAft>
                          <a:spcPts val="0"/>
                        </a:spcAft>
                        <a:buNone/>
                      </a:pPr>
                      <a:r>
                        <a:rPr lang="en-US" sz="1600" b="1" dirty="0">
                          <a:latin typeface="Times New Roman"/>
                          <a:ea typeface="Times New Roman"/>
                          <a:cs typeface="Times New Roman"/>
                          <a:sym typeface="Times New Roman"/>
                        </a:rPr>
                        <a:t>Security Approach for In-Vehicle Networking Using</a:t>
                      </a:r>
                    </a:p>
                    <a:p>
                      <a:pPr marL="0" marR="0" lvl="0" indent="0" algn="l" rtl="0">
                        <a:spcBef>
                          <a:spcPts val="0"/>
                        </a:spcBef>
                        <a:spcAft>
                          <a:spcPts val="0"/>
                        </a:spcAft>
                        <a:buNone/>
                      </a:pPr>
                      <a:r>
                        <a:rPr lang="en-US" sz="1600" b="1" dirty="0">
                          <a:latin typeface="Times New Roman"/>
                          <a:ea typeface="Times New Roman"/>
                          <a:cs typeface="Times New Roman"/>
                          <a:sym typeface="Times New Roman"/>
                        </a:rPr>
                        <a:t>Blockchain Technology</a:t>
                      </a:r>
                      <a:endParaRPr sz="1600" b="1" dirty="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None/>
                      </a:pPr>
                      <a:r>
                        <a:rPr lang="en-US" sz="1400" b="0" i="0" u="none" strike="noStrike" dirty="0">
                          <a:solidFill>
                            <a:schemeClr val="dk1"/>
                          </a:solidFill>
                          <a:latin typeface="Times New Roman"/>
                          <a:ea typeface="Times New Roman"/>
                          <a:cs typeface="Times New Roman"/>
                          <a:sym typeface="Times New Roman"/>
                        </a:rPr>
                        <a:t>Security is nonnegotiable key point for in-vehicle networking.</a:t>
                      </a:r>
                    </a:p>
                    <a:p>
                      <a:pPr marL="0" marR="0" lvl="0" indent="0" algn="l" rtl="0">
                        <a:spcBef>
                          <a:spcPts val="0"/>
                        </a:spcBef>
                        <a:spcAft>
                          <a:spcPts val="0"/>
                        </a:spcAft>
                        <a:buNone/>
                      </a:pPr>
                      <a:r>
                        <a:rPr lang="en-US" sz="1400" b="0" i="0" u="none" strike="noStrike" dirty="0">
                          <a:solidFill>
                            <a:schemeClr val="dk1"/>
                          </a:solidFill>
                          <a:latin typeface="Times New Roman"/>
                          <a:ea typeface="Times New Roman"/>
                          <a:cs typeface="Times New Roman"/>
                          <a:sym typeface="Times New Roman"/>
                        </a:rPr>
                        <a:t>However, all communication between Electrical Control Unites (ECU) still suffer from security drawbacks like highly processing time or preserving confidentiality, integrity and authenticity. In this paper, we propose an approach to assess the feasibility of a private Blockchain technology to</a:t>
                      </a:r>
                    </a:p>
                    <a:p>
                      <a:pPr marL="0" marR="0" lvl="0" indent="0" algn="l" rtl="0">
                        <a:spcBef>
                          <a:spcPts val="0"/>
                        </a:spcBef>
                        <a:spcAft>
                          <a:spcPts val="0"/>
                        </a:spcAft>
                        <a:buNone/>
                      </a:pPr>
                      <a:r>
                        <a:rPr lang="en-US" sz="1400" b="0" i="0" u="none" strike="noStrike" dirty="0">
                          <a:solidFill>
                            <a:schemeClr val="dk1"/>
                          </a:solidFill>
                          <a:latin typeface="Times New Roman"/>
                          <a:ea typeface="Times New Roman"/>
                          <a:cs typeface="Times New Roman"/>
                          <a:sym typeface="Times New Roman"/>
                        </a:rPr>
                        <a:t>overcome the aforementioned drawbacks. In this approach, we consider in-vehicle networking contains two parts, namely, central (or connected) gateway (</a:t>
                      </a:r>
                      <a:r>
                        <a:rPr lang="en-US" sz="1400" b="0" i="0" u="none" strike="noStrike" dirty="0" err="1">
                          <a:solidFill>
                            <a:schemeClr val="dk1"/>
                          </a:solidFill>
                          <a:latin typeface="Times New Roman"/>
                          <a:ea typeface="Times New Roman"/>
                          <a:cs typeface="Times New Roman"/>
                          <a:sym typeface="Times New Roman"/>
                        </a:rPr>
                        <a:t>cGW</a:t>
                      </a:r>
                      <a:r>
                        <a:rPr lang="en-US" sz="1400" b="0" i="0" u="none" strike="noStrike" dirty="0">
                          <a:solidFill>
                            <a:schemeClr val="dk1"/>
                          </a:solidFill>
                          <a:latin typeface="Times New Roman"/>
                          <a:ea typeface="Times New Roman"/>
                          <a:cs typeface="Times New Roman"/>
                          <a:sym typeface="Times New Roman"/>
                        </a:rPr>
                        <a:t>) and switches. </a:t>
                      </a:r>
                      <a:r>
                        <a:rPr lang="en-US" sz="1400" b="0" i="0" u="none" strike="noStrike" dirty="0" err="1">
                          <a:solidFill>
                            <a:schemeClr val="dk1"/>
                          </a:solidFill>
                          <a:latin typeface="Times New Roman"/>
                          <a:ea typeface="Times New Roman"/>
                          <a:cs typeface="Times New Roman"/>
                          <a:sym typeface="Times New Roman"/>
                        </a:rPr>
                        <a:t>cGW</a:t>
                      </a:r>
                      <a:r>
                        <a:rPr lang="en-US" sz="1400" b="0" i="0" u="none" strike="noStrike" dirty="0">
                          <a:solidFill>
                            <a:schemeClr val="dk1"/>
                          </a:solidFill>
                          <a:latin typeface="Times New Roman"/>
                          <a:ea typeface="Times New Roman"/>
                          <a:cs typeface="Times New Roman"/>
                          <a:sym typeface="Times New Roman"/>
                        </a:rPr>
                        <a:t> and switches are Blockchain nodes, wherein Blockchain consensus protocols are what keep all the nodes on a network synchronized with each other. The approach considers any communication type between ECUs as an individual event, which can be a transaction, data entry or application execution. A use case of secure communication between two ECUs is presented as an evaluation mechanism for securing in-vehicle networking using the proposed Blockchain approach.</a:t>
                      </a:r>
                      <a:endParaRPr lang="en-US" sz="1400" dirty="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None/>
                      </a:pPr>
                      <a:r>
                        <a:rPr lang="en-IN" sz="1800" b="0" i="0" u="none" strike="noStrike" dirty="0">
                          <a:solidFill>
                            <a:schemeClr val="dk1"/>
                          </a:solidFill>
                          <a:latin typeface="Times New Roman"/>
                          <a:ea typeface="Times New Roman"/>
                          <a:cs typeface="Times New Roman"/>
                          <a:sym typeface="Times New Roman"/>
                        </a:rPr>
                        <a:t>Maher Salem, </a:t>
                      </a:r>
                      <a:r>
                        <a:rPr lang="en-IN" sz="1800" b="0" i="0" u="none" strike="noStrike" dirty="0" err="1">
                          <a:solidFill>
                            <a:schemeClr val="dk1"/>
                          </a:solidFill>
                          <a:latin typeface="Times New Roman"/>
                          <a:ea typeface="Times New Roman"/>
                          <a:cs typeface="Times New Roman"/>
                          <a:sym typeface="Times New Roman"/>
                        </a:rPr>
                        <a:t>Moayyad</a:t>
                      </a:r>
                      <a:r>
                        <a:rPr lang="en-IN" sz="1800" b="0" i="0" u="none" strike="noStrike" dirty="0">
                          <a:solidFill>
                            <a:schemeClr val="dk1"/>
                          </a:solidFill>
                          <a:latin typeface="Times New Roman"/>
                          <a:ea typeface="Times New Roman"/>
                          <a:cs typeface="Times New Roman"/>
                          <a:sym typeface="Times New Roman"/>
                        </a:rPr>
                        <a:t> Mohammed, Ali </a:t>
                      </a:r>
                      <a:r>
                        <a:rPr lang="en-IN" sz="1800" b="0" i="0" u="none" strike="noStrike" dirty="0" err="1">
                          <a:solidFill>
                            <a:schemeClr val="dk1"/>
                          </a:solidFill>
                          <a:latin typeface="Times New Roman"/>
                          <a:ea typeface="Times New Roman"/>
                          <a:cs typeface="Times New Roman"/>
                          <a:sym typeface="Times New Roman"/>
                        </a:rPr>
                        <a:t>Rodan</a:t>
                      </a:r>
                      <a:endParaRPr sz="1800" dirty="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None/>
                      </a:pPr>
                      <a:r>
                        <a:rPr lang="en-IN" sz="1800" dirty="0">
                          <a:latin typeface="Times New Roman"/>
                          <a:ea typeface="Times New Roman"/>
                          <a:cs typeface="Times New Roman"/>
                          <a:sym typeface="Times New Roman"/>
                        </a:rPr>
                        <a:t>2022</a:t>
                      </a:r>
                      <a:endParaRPr dirty="0"/>
                    </a:p>
                  </a:txBody>
                  <a:tcPr marL="91450" marR="91450" marT="45725" marB="457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6740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74B9E-9408-375E-82CE-306EC8C7AAFE}"/>
              </a:ext>
            </a:extLst>
          </p:cNvPr>
          <p:cNvSpPr>
            <a:spLocks noGrp="1"/>
          </p:cNvSpPr>
          <p:nvPr>
            <p:ph type="title"/>
          </p:nvPr>
        </p:nvSpPr>
        <p:spPr/>
        <p:txBody>
          <a:bodyPr>
            <a:normAutofit/>
          </a:bodyPr>
          <a:lstStyle/>
          <a:p>
            <a:pPr algn="ctr"/>
            <a:r>
              <a:rPr lang="en-US" sz="3600" dirty="0">
                <a:solidFill>
                  <a:srgbClr val="7030A0"/>
                </a:solidFill>
                <a:latin typeface="Times New Roman"/>
                <a:ea typeface="Times New Roman"/>
                <a:cs typeface="Times New Roman"/>
                <a:sym typeface="Times New Roman"/>
              </a:rPr>
              <a:t>Problem Statement</a:t>
            </a:r>
            <a:endParaRPr lang="en-IN" sz="3600" dirty="0"/>
          </a:p>
        </p:txBody>
      </p:sp>
      <p:sp>
        <p:nvSpPr>
          <p:cNvPr id="3" name="Text Placeholder 2">
            <a:extLst>
              <a:ext uri="{FF2B5EF4-FFF2-40B4-BE49-F238E27FC236}">
                <a16:creationId xmlns:a16="http://schemas.microsoft.com/office/drawing/2014/main" id="{0421544B-9FD9-017D-9078-9C5BC96FD0E8}"/>
              </a:ext>
            </a:extLst>
          </p:cNvPr>
          <p:cNvSpPr>
            <a:spLocks noGrp="1"/>
          </p:cNvSpPr>
          <p:nvPr>
            <p:ph type="body" idx="1"/>
          </p:nvPr>
        </p:nvSpPr>
        <p:spPr>
          <a:xfrm>
            <a:off x="1043608" y="1825625"/>
            <a:ext cx="6696744" cy="4351338"/>
          </a:xfrm>
        </p:spPr>
        <p:txBody>
          <a:bodyPr>
            <a:normAutofit/>
          </a:bodyPr>
          <a:lstStyle/>
          <a:p>
            <a:pPr algn="just">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High transaction fees on public blockchains make it expensive to store black box data.</a:t>
            </a:r>
          </a:p>
          <a:p>
            <a:pPr algn="just">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Uploading data to blockchains can expose sensitive information, compromising user privacy.</a:t>
            </a:r>
          </a:p>
          <a:p>
            <a:pPr algn="just">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Existing systems lack efficient search capabilities for retrieving the specific data.</a:t>
            </a:r>
          </a:p>
        </p:txBody>
      </p:sp>
    </p:spTree>
    <p:extLst>
      <p:ext uri="{BB962C8B-B14F-4D97-AF65-F5344CB8AC3E}">
        <p14:creationId xmlns:p14="http://schemas.microsoft.com/office/powerpoint/2010/main" val="4060259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6B011-C711-0845-0FE1-E228AAB1E941}"/>
              </a:ext>
            </a:extLst>
          </p:cNvPr>
          <p:cNvSpPr>
            <a:spLocks noGrp="1"/>
          </p:cNvSpPr>
          <p:nvPr>
            <p:ph type="title"/>
          </p:nvPr>
        </p:nvSpPr>
        <p:spPr/>
        <p:txBody>
          <a:bodyPr>
            <a:normAutofit/>
          </a:bodyPr>
          <a:lstStyle/>
          <a:p>
            <a:pPr algn="ctr"/>
            <a:r>
              <a:rPr lang="en-US" sz="3600" dirty="0">
                <a:solidFill>
                  <a:srgbClr val="7030A0"/>
                </a:solidFill>
                <a:latin typeface="Times New Roman"/>
                <a:ea typeface="Times New Roman"/>
                <a:cs typeface="Times New Roman"/>
                <a:sym typeface="Times New Roman"/>
              </a:rPr>
              <a:t>Proposed System</a:t>
            </a:r>
            <a:endParaRPr lang="en-IN" sz="3600" dirty="0"/>
          </a:p>
        </p:txBody>
      </p:sp>
      <p:sp>
        <p:nvSpPr>
          <p:cNvPr id="3" name="Text Placeholder 2">
            <a:extLst>
              <a:ext uri="{FF2B5EF4-FFF2-40B4-BE49-F238E27FC236}">
                <a16:creationId xmlns:a16="http://schemas.microsoft.com/office/drawing/2014/main" id="{E515BA13-1A3B-4306-F57F-56E10D155D77}"/>
              </a:ext>
            </a:extLst>
          </p:cNvPr>
          <p:cNvSpPr>
            <a:spLocks noGrp="1"/>
          </p:cNvSpPr>
          <p:nvPr>
            <p:ph type="body" idx="1"/>
          </p:nvPr>
        </p:nvSpPr>
        <p:spPr>
          <a:xfrm>
            <a:off x="899592" y="1825625"/>
            <a:ext cx="7128792" cy="2971527"/>
          </a:xfrm>
        </p:spPr>
        <p:txBody>
          <a:bodyPr>
            <a:normAutofit/>
          </a:bodyPr>
          <a:lstStyle/>
          <a:p>
            <a:pPr marL="114300" indent="0" algn="just">
              <a:lnSpc>
                <a:spcPct val="150000"/>
              </a:lnSpc>
              <a:buNone/>
            </a:pPr>
            <a:r>
              <a:rPr lang="en-US" sz="2000" dirty="0">
                <a:latin typeface="Times New Roman" panose="02020603050405020304" pitchFamily="18" charset="0"/>
                <a:cs typeface="Times New Roman" panose="02020603050405020304" pitchFamily="18" charset="0"/>
              </a:rPr>
              <a:t>The proposed system uses blockchain for cost-effective, searchable, and secure black box data storage with strong privacy protection. It ensures low costs, data integrity, and user anonymity through encryption.</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3485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3"/>
          <p:cNvSpPr txBox="1">
            <a:spLocks noGrp="1"/>
          </p:cNvSpPr>
          <p:nvPr>
            <p:ph type="title"/>
          </p:nvPr>
        </p:nvSpPr>
        <p:spPr>
          <a:xfrm>
            <a:off x="251520" y="692696"/>
            <a:ext cx="7886700" cy="530258"/>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7030A0"/>
              </a:buClr>
              <a:buSzPts val="3600"/>
              <a:buFont typeface="Times New Roman"/>
              <a:buNone/>
            </a:pPr>
            <a:r>
              <a:rPr lang="en-US" sz="4000" dirty="0">
                <a:solidFill>
                  <a:srgbClr val="7030A0"/>
                </a:solidFill>
                <a:latin typeface="Times New Roman" pitchFamily="18" charset="0"/>
                <a:cs typeface="Times New Roman" pitchFamily="18" charset="0"/>
              </a:rPr>
              <a:t>Modules</a:t>
            </a:r>
            <a:br>
              <a:rPr lang="en-US" sz="4000" dirty="0">
                <a:solidFill>
                  <a:srgbClr val="7030A0"/>
                </a:solidFill>
                <a:latin typeface="Times New Roman" pitchFamily="18" charset="0"/>
                <a:cs typeface="Times New Roman" pitchFamily="18" charset="0"/>
              </a:rPr>
            </a:br>
            <a:endParaRPr sz="4000" dirty="0">
              <a:solidFill>
                <a:srgbClr val="7030A0"/>
              </a:solidFill>
              <a:latin typeface="Times New Roman"/>
              <a:ea typeface="Times New Roman"/>
              <a:cs typeface="Times New Roman"/>
              <a:sym typeface="Times New Roman"/>
            </a:endParaRPr>
          </a:p>
        </p:txBody>
      </p:sp>
      <p:sp>
        <p:nvSpPr>
          <p:cNvPr id="3" name="Rectangle 3"/>
          <p:cNvSpPr>
            <a:spLocks noChangeArrowheads="1"/>
          </p:cNvSpPr>
          <p:nvPr/>
        </p:nvSpPr>
        <p:spPr bwMode="auto">
          <a:xfrm>
            <a:off x="1043608" y="1556792"/>
            <a:ext cx="7488832" cy="2806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User Module with Video Recording</a:t>
            </a:r>
          </a:p>
          <a:p>
            <a:pPr lvl="0">
              <a:lnSpc>
                <a:spcPct val="150000"/>
              </a:lnSpc>
            </a:pPr>
            <a:endParaRPr lang="en-US" sz="2000" dirty="0">
              <a:latin typeface="Times New Roman" pitchFamily="18" charset="0"/>
              <a:cs typeface="Times New Roman" pitchFamily="18" charset="0"/>
            </a:endParaRP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Search Blackbox Data And Verifications</a:t>
            </a:r>
          </a:p>
          <a:p>
            <a:pPr marL="342900" lvl="0" indent="-342900">
              <a:lnSpc>
                <a:spcPct val="150000"/>
              </a:lnSpc>
              <a:buFont typeface="Wingdings" panose="05000000000000000000" pitchFamily="2" charset="2"/>
              <a:buChar char="Ø"/>
            </a:pPr>
            <a:endParaRPr lang="en-US" sz="2000" dirty="0">
              <a:latin typeface="Times New Roman" pitchFamily="18" charset="0"/>
              <a:cs typeface="Times New Roman" pitchFamily="18" charset="0"/>
            </a:endParaRPr>
          </a:p>
          <a:p>
            <a:pPr marL="342900" lvl="0" indent="-342900">
              <a:lnSpc>
                <a:spcPct val="150000"/>
              </a:lnSpc>
              <a:buFont typeface="Wingdings" panose="05000000000000000000" pitchFamily="2" charset="2"/>
              <a:buChar char="Ø"/>
            </a:pPr>
            <a:r>
              <a:rPr lang="en-US" sz="2000" dirty="0">
                <a:latin typeface="Times New Roman" pitchFamily="18" charset="0"/>
                <a:cs typeface="Times New Roman" pitchFamily="18" charset="0"/>
              </a:rPr>
              <a:t>Verify Merkle Root Hash And Retrieve Video</a:t>
            </a:r>
          </a:p>
          <a:p>
            <a:pPr>
              <a:lnSpc>
                <a:spcPct val="150000"/>
              </a:lnSpc>
            </a:pPr>
            <a:endParaRPr lang="en-US" sz="2000" dirty="0">
              <a:latin typeface="Times New Roman" pitchFamily="18" charset="0"/>
              <a:cs typeface="Times New Roman" pitchFamily="18" charset="0"/>
            </a:endParaRPr>
          </a:p>
        </p:txBody>
      </p:sp>
      <p:pic>
        <p:nvPicPr>
          <p:cNvPr id="1028" name="Picture 4" descr="https://ssl.gstatic.com/ui/v1/icons/mail/images/cleardot.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00" y="823913"/>
            <a:ext cx="9525" cy="95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1418</TotalTime>
  <Words>1520</Words>
  <Application>Microsoft Office PowerPoint</Application>
  <PresentationFormat>On-screen Show (4:3)</PresentationFormat>
  <Paragraphs>115</Paragraphs>
  <Slides>25</Slides>
  <Notes>5</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31" baseType="lpstr">
      <vt:lpstr>Arial</vt:lpstr>
      <vt:lpstr>Calibri</vt:lpstr>
      <vt:lpstr>Times New Roman</vt:lpstr>
      <vt:lpstr>Wingdings</vt:lpstr>
      <vt:lpstr>Office Theme</vt:lpstr>
      <vt:lpstr>Acrobat Document</vt:lpstr>
      <vt:lpstr>PowerPoint Presentation</vt:lpstr>
      <vt:lpstr>Introduction</vt:lpstr>
      <vt:lpstr>Objective of the Project </vt:lpstr>
      <vt:lpstr>Abstract</vt:lpstr>
      <vt:lpstr>LITERATURE SURVEY</vt:lpstr>
      <vt:lpstr>LITERATURE SURVEY  </vt:lpstr>
      <vt:lpstr>Problem Statement</vt:lpstr>
      <vt:lpstr>Proposed System</vt:lpstr>
      <vt:lpstr>Modules </vt:lpstr>
      <vt:lpstr>User Module with Video Recording </vt:lpstr>
      <vt:lpstr>Search Blackbox Data and Verifications </vt:lpstr>
      <vt:lpstr>Verify Merkle Root Hash And Retrieve Video </vt:lpstr>
      <vt:lpstr>Merkle Tree </vt:lpstr>
      <vt:lpstr>System Architecture</vt:lpstr>
      <vt:lpstr>Advantage </vt:lpstr>
      <vt:lpstr>Disadvantage </vt:lpstr>
      <vt:lpstr>Hardware Requirements</vt:lpstr>
      <vt:lpstr>Software Requirements   </vt:lpstr>
      <vt:lpstr>PowerPoint Presentation</vt:lpstr>
      <vt:lpstr>Future Enhancement </vt:lpstr>
      <vt:lpstr>Screenshots</vt:lpstr>
      <vt:lpstr>PowerPoint Presentation</vt:lpstr>
      <vt:lpstr>PowerPoint Presentation</vt:lpstr>
      <vt:lpstr> Conclusion</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SENTHILKUMAR G</dc:creator>
  <cp:lastModifiedBy>Roopsai Vinjamuru</cp:lastModifiedBy>
  <cp:revision>35</cp:revision>
  <dcterms:created xsi:type="dcterms:W3CDTF">2020-12-27T14:21:20Z</dcterms:created>
  <dcterms:modified xsi:type="dcterms:W3CDTF">2024-03-24T17:48:59Z</dcterms:modified>
</cp:coreProperties>
</file>